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E1BFFB5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F_65217224.xml" ContentType="application/vnd.ms-powerpoint.comments+xml"/>
  <Override PartName="/ppt/notesSlides/notesSlide10.xml" ContentType="application/vnd.openxmlformats-officedocument.presentationml.notesSlide+xml"/>
  <Override PartName="/ppt/comments/modernComment_109_DF4BF345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0C_86C0AA8C.xml" ContentType="application/vnd.ms-powerpoint.comments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60" r:id="rId6"/>
    <p:sldId id="261" r:id="rId7"/>
    <p:sldId id="262" r:id="rId8"/>
    <p:sldId id="263" r:id="rId9"/>
    <p:sldId id="271" r:id="rId10"/>
    <p:sldId id="265" r:id="rId11"/>
    <p:sldId id="266" r:id="rId12"/>
    <p:sldId id="267" r:id="rId13"/>
    <p:sldId id="272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76788E2-B18D-0F6A-65FB-F675E5A9A758}" name="JH Moon" initials="JM" userId="2b1c64d46acbdd6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6970" autoAdjust="0"/>
  </p:normalViewPr>
  <p:slideViewPr>
    <p:cSldViewPr snapToGrid="0">
      <p:cViewPr varScale="1">
        <p:scale>
          <a:sx n="63" d="100"/>
          <a:sy n="63" d="100"/>
        </p:scale>
        <p:origin x="16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0_E1BFFB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B3A1F2-53AE-41CE-B503-769DC7405DB6}" authorId="{176788E2-B18D-0F6A-65FB-F675E5A9A758}" created="2023-10-24T23:09:08.786">
    <pc:sldMkLst xmlns:pc="http://schemas.microsoft.com/office/powerpoint/2013/main/command">
      <pc:docMk/>
      <pc:sldMk cId="3787455312" sldId="256"/>
    </pc:sldMkLst>
    <p188:txBody>
      <a:bodyPr/>
      <a:lstStyle/>
      <a:p>
        <a:r>
          <a:rPr lang="en-US"/>
          <a:t>발표자의 성명과 직함이 없습니다. 기재바랍니다.</a:t>
        </a:r>
      </a:p>
    </p188:txBody>
  </p188:cm>
</p188:cmLst>
</file>

<file path=ppt/comments/modernComment_109_DF4BF3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3652DB-5FFB-4D2B-B2EB-3409F739C3AE}" authorId="{176788E2-B18D-0F6A-65FB-F675E5A9A758}" created="2023-10-24T23:06:02.277">
    <pc:sldMkLst xmlns:pc="http://schemas.microsoft.com/office/powerpoint/2013/main/command">
      <pc:docMk/>
      <pc:sldMk cId="3746296645" sldId="265"/>
    </pc:sldMkLst>
    <p188:txBody>
      <a:bodyPr/>
      <a:lstStyle/>
      <a:p>
        <a:r>
          <a:rPr lang="en-US"/>
          <a:t>TIKKL은 밝은색으로 강조하는게 좋겠습니다.</a:t>
        </a:r>
      </a:p>
    </p188:txBody>
  </p188:cm>
</p188:cmLst>
</file>

<file path=ppt/comments/modernComment_10C_86C0AA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B9B3B1-31B1-4FF8-B56D-92C02C7716CE}" authorId="{176788E2-B18D-0F6A-65FB-F675E5A9A758}" created="2023-10-24T23:05:21.948">
    <pc:sldMkLst xmlns:pc="http://schemas.microsoft.com/office/powerpoint/2013/main/command">
      <pc:docMk/>
      <pc:sldMk cId="2260773516" sldId="268"/>
    </pc:sldMkLst>
    <p188:txBody>
      <a:bodyPr/>
      <a:lstStyle/>
      <a:p>
        <a:r>
          <a:rPr lang="en-US"/>
          <a:t>Seed Round라 하더라도 $500k 정도 요구해보시는게 좋겠습니다.</a:t>
        </a:r>
      </a:p>
    </p188:txBody>
  </p188:cm>
</p188:cmLst>
</file>

<file path=ppt/comments/modernComment_10F_652172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845A31-47FD-42B9-8F39-DC8CC6ACC0C7}" authorId="{176788E2-B18D-0F6A-65FB-F675E5A9A758}" created="2023-10-24T23:07:27.571">
    <pc:sldMkLst xmlns:pc="http://schemas.microsoft.com/office/powerpoint/2013/main/command">
      <pc:docMk/>
      <pc:sldMk cId="1696690724" sldId="271"/>
    </pc:sldMkLst>
    <p188:txBody>
      <a:bodyPr/>
      <a:lstStyle/>
      <a:p>
        <a:r>
          <a:rPr lang="en-US"/>
          <a:t>TARGET이 무엇을 가르키는 것인지요? 
미국인들에게 TARGET은 대형할인점 이미지가 강하니 좀 더 구체적인 워딩으로 바꿔보세요.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fld id="{FC93EB58-6746-4774-A75A-29AA0330D611}" type="datetimeFigureOut">
              <a:rPr lang="ko-KR" altLang="en-US" smtClean="0"/>
              <a:pPr/>
              <a:t>2023-11-03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fld id="{42E8D599-4388-4E1A-82E1-83B5341F953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38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ppleSDGothicNeoB00" panose="02000503000000000000" pitchFamily="2" charset="-127"/>
        <a:ea typeface="AppleSDGothicNeoB00" panose="02000503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ppleSDGothicNeoB00" panose="02000503000000000000" pitchFamily="2" charset="-127"/>
        <a:ea typeface="AppleSDGothicNeoB00" panose="02000503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ppleSDGothicNeoB00" panose="02000503000000000000" pitchFamily="2" charset="-127"/>
        <a:ea typeface="AppleSDGothicNeoB00" panose="02000503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ppleSDGothicNeoB00" panose="02000503000000000000" pitchFamily="2" charset="-127"/>
        <a:ea typeface="AppleSDGothicNeoB00" panose="02000503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ppleSDGothicNeoB00" panose="02000503000000000000" pitchFamily="2" charset="-127"/>
        <a:ea typeface="AppleSDGothicNeoB00" panose="02000503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effectLst/>
              </a:rPr>
              <a:t>Introduction</a:t>
            </a:r>
            <a:br>
              <a:rPr lang="en-US" altLang="ko-KR" dirty="0"/>
            </a:b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주식회사 </a:t>
            </a:r>
            <a:r>
              <a:rPr lang="ko-KR" altLang="en-US" dirty="0" err="1"/>
              <a:t>라이폴리의</a:t>
            </a:r>
            <a:r>
              <a:rPr lang="ko-KR" altLang="en-US" dirty="0"/>
              <a:t> 대표 </a:t>
            </a:r>
            <a:r>
              <a:rPr lang="ko-KR" altLang="en-US" dirty="0" err="1"/>
              <a:t>이흥규입니다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의미 있는 선물을 전달하는 가장 쉬운 방법</a:t>
            </a:r>
            <a:r>
              <a:rPr lang="en-US" altLang="ko-KR" dirty="0"/>
              <a:t>, </a:t>
            </a:r>
            <a:r>
              <a:rPr lang="ko-KR" altLang="en-US" dirty="0" err="1"/>
              <a:t>티클</a:t>
            </a:r>
            <a:r>
              <a:rPr lang="ko-KR" altLang="en-US" dirty="0"/>
              <a:t> 서비스를 소개합니다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15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D1D5DB"/>
                </a:solidFill>
                <a:effectLst/>
              </a:rPr>
              <a:t>Competitors Analysis</a:t>
            </a:r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/>
            <a:r>
              <a:rPr lang="en-US" altLang="ko-KR" b="0" i="0" dirty="0">
                <a:solidFill>
                  <a:srgbClr val="D1D5DB"/>
                </a:solidFill>
                <a:effectLst/>
              </a:rPr>
              <a:t>There’s giants like eBay, Amazon and Kakao, and several other platforms in the mobile gifting arena. 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/>
            <a:r>
              <a:rPr lang="en-US" altLang="ko-KR" b="0" i="0" dirty="0">
                <a:solidFill>
                  <a:srgbClr val="D1D5DB"/>
                </a:solidFill>
                <a:effectLst/>
              </a:rPr>
              <a:t>But the thing is,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there’s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no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outstanding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group gifting service yet.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1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D1D5DB"/>
                </a:solidFill>
                <a:effectLst/>
              </a:rPr>
              <a:t>Competitive Advantage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/>
            <a:r>
              <a:rPr lang="en-US" altLang="ko-KR" b="0" i="0" dirty="0">
                <a:solidFill>
                  <a:srgbClr val="D1D5DB"/>
                </a:solidFill>
                <a:effectLst/>
              </a:rPr>
              <a:t>We're all about group gifting, breaking free from budget constraints.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Our gift range? Beyond products. 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Think experiences!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And our secret sauce is viral marketing engagement. 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Users will participate in our viral marketing if they want to get the gift.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>
              <a:buFont typeface="+mj-lt"/>
              <a:buNone/>
            </a:pPr>
            <a:r>
              <a:rPr lang="ko-KR" altLang="en-US" b="0" i="0" dirty="0" err="1">
                <a:solidFill>
                  <a:srgbClr val="D1D5DB"/>
                </a:solidFill>
                <a:effectLst/>
              </a:rPr>
              <a:t>티클은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 장점이 많지만 이런 것들이  설명 조금 더 잘 할 것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83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effectLst/>
              </a:rPr>
              <a:t>Team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1D5DB"/>
                </a:solidFill>
                <a:effectLst/>
              </a:rPr>
              <a:t>We're a nimble and young team, comprised of three full-stack developers.</a:t>
            </a:r>
          </a:p>
          <a:p>
            <a:r>
              <a:rPr lang="en-US" altLang="ko-KR" b="0" i="0" dirty="0">
                <a:solidFill>
                  <a:srgbClr val="D1D5DB"/>
                </a:solidFill>
                <a:effectLst/>
              </a:rPr>
              <a:t>We’ve already built a fully functionable iOS and Android Apps.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20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effectLst/>
              </a:rPr>
              <a:t>Team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1D5DB"/>
                </a:solidFill>
                <a:effectLst/>
              </a:rPr>
              <a:t>We're a nimble and young team, comprised of three full-stack developers.</a:t>
            </a:r>
          </a:p>
          <a:p>
            <a:r>
              <a:rPr lang="en-US" altLang="ko-KR" b="0" i="0" dirty="0">
                <a:solidFill>
                  <a:srgbClr val="D1D5DB"/>
                </a:solidFill>
                <a:effectLst/>
              </a:rPr>
              <a:t>We’ve already built a fully functionable iOS and Android Apps.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249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D1D5DB"/>
                </a:solidFill>
                <a:effectLst/>
              </a:rPr>
              <a:t>Ask</a:t>
            </a:r>
            <a:br>
              <a:rPr lang="en-US" altLang="ko-KR" b="0" i="0" dirty="0">
                <a:solidFill>
                  <a:srgbClr val="D1D5DB"/>
                </a:solidFill>
                <a:effectLst/>
              </a:rPr>
            </a:br>
            <a:r>
              <a:rPr lang="en-US" altLang="ko-KR" b="0" i="0" dirty="0">
                <a:solidFill>
                  <a:srgbClr val="D1D5DB"/>
                </a:solidFill>
                <a:effectLst/>
              </a:rPr>
              <a:t>We’re seeking $500,000 to onboard 100,000 users in the next 12 months for TIKKLE. </a:t>
            </a:r>
          </a:p>
          <a:p>
            <a:pPr algn="l"/>
            <a:r>
              <a:rPr lang="en-US" altLang="ko-KR" b="0" i="0" dirty="0">
                <a:solidFill>
                  <a:srgbClr val="D1D5DB"/>
                </a:solidFill>
                <a:effectLst/>
              </a:rPr>
              <a:t>With a projected user base of 100,000, we aim for an annual transaction value of $11M leading to $1.1M in revenue.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</a:rPr>
              <a:t>사용처에 대해서도 설명할 것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. (product development 35%, S&amp;M 35%, Operation 20%, Key personnel 10%)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41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D1D5DB"/>
                </a:solidFill>
                <a:effectLst/>
              </a:rPr>
              <a:t>Conclusion</a:t>
            </a:r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/>
            <a:r>
              <a:rPr lang="en-US" altLang="ko-KR" b="0" i="0" dirty="0">
                <a:solidFill>
                  <a:srgbClr val="D1D5DB"/>
                </a:solidFill>
                <a:effectLst/>
              </a:rPr>
              <a:t>TIKKLE is a paradigm shift in gifting.</a:t>
            </a:r>
          </a:p>
          <a:p>
            <a:pPr algn="l"/>
            <a:r>
              <a:rPr lang="en-US" altLang="ko-KR" b="0" i="0" dirty="0">
                <a:solidFill>
                  <a:srgbClr val="D1D5DB"/>
                </a:solidFill>
                <a:effectLst/>
              </a:rPr>
              <a:t>Thank you for considering our vision and the opportunity that lies ahead.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</a:rPr>
              <a:t>말이 좀 이상함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. </a:t>
            </a:r>
            <a:r>
              <a:rPr lang="ko-KR" altLang="en-US" b="0" i="0" dirty="0" err="1">
                <a:solidFill>
                  <a:srgbClr val="D1D5DB"/>
                </a:solidFill>
                <a:effectLst/>
              </a:rPr>
              <a:t>선물이라기보단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 백업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응원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지원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=&gt; 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조금 더 고민해볼 것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0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effectLst/>
              </a:rPr>
              <a:t>Background</a:t>
            </a:r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r>
              <a:rPr lang="en-US" altLang="ko-KR" b="0" i="0" dirty="0">
                <a:solidFill>
                  <a:srgbClr val="D1D5DB"/>
                </a:solidFill>
                <a:effectLst/>
              </a:rPr>
              <a:t>2011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년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카카오 선물하기가 출범하며 생일에 선물을 주고 받는 문화는 보편화되었습니다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.</a:t>
            </a:r>
          </a:p>
          <a:p>
            <a:r>
              <a:rPr lang="ko-KR" altLang="en-US" b="0" i="0" dirty="0">
                <a:solidFill>
                  <a:srgbClr val="D1D5DB"/>
                </a:solidFill>
                <a:effectLst/>
              </a:rPr>
              <a:t>전국민의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85%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가 모바일 선물하기를 경험하고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그중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10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대 후반에서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30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대 중반의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46.5%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는 모바일 선물하기로 월간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만 원 이상 지출합니다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effectLst/>
              </a:rPr>
              <a:t>Problem</a:t>
            </a:r>
            <a:endParaRPr lang="en-US" altLang="ko-KR" dirty="0"/>
          </a:p>
          <a:p>
            <a:r>
              <a:rPr lang="ko-KR" altLang="en-US" dirty="0"/>
              <a:t>선물에 있어 가격은 중요한 </a:t>
            </a:r>
            <a:r>
              <a:rPr lang="ko-KR" altLang="en-US" dirty="0" err="1"/>
              <a:t>고려사항입니다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일반적인 관계에서는 </a:t>
            </a:r>
            <a:r>
              <a:rPr lang="en-US" altLang="ko-KR" dirty="0"/>
              <a:t>3</a:t>
            </a:r>
            <a:r>
              <a:rPr lang="ko-KR" altLang="en-US" dirty="0"/>
              <a:t>만 원 이하의 선물을 주고 받죠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이러한 선물의 </a:t>
            </a:r>
            <a:r>
              <a:rPr lang="en-US" altLang="ko-KR" dirty="0"/>
              <a:t>8%</a:t>
            </a:r>
            <a:r>
              <a:rPr lang="ko-KR" altLang="en-US" dirty="0"/>
              <a:t>는 환불됩니다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기존의 일대일 선물하기 구조는 예산 문제를 극복할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86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D1D5DB"/>
                </a:solidFill>
                <a:effectLst/>
              </a:rPr>
              <a:t>Solution</a:t>
            </a:r>
            <a:br>
              <a:rPr lang="en-US" altLang="ko-KR" b="0" i="0" dirty="0">
                <a:solidFill>
                  <a:srgbClr val="D1D5DB"/>
                </a:solidFill>
                <a:effectLst/>
              </a:rPr>
            </a:br>
            <a:r>
              <a:rPr lang="en-US" altLang="ko-KR" b="0" i="0" dirty="0">
                <a:solidFill>
                  <a:srgbClr val="D1D5DB"/>
                </a:solidFill>
                <a:effectLst/>
              </a:rPr>
              <a:t>Here's our idea: A mobile app where friends chip in for one fantastic gift.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With our innovative gift structure, we significantly reduce budget constraints. 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And we're not just focusing on tangible items; we offer experiences too.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>
              <a:buFont typeface="+mj-lt"/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</a:rPr>
              <a:t>그래서 우리는 하나의 멋진 선물에 친구들이 기여할 수 있는 모바일 애플리케이션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, </a:t>
            </a:r>
            <a:r>
              <a:rPr lang="ko-KR" altLang="en-US" b="0" i="0" dirty="0" err="1">
                <a:solidFill>
                  <a:srgbClr val="D1D5DB"/>
                </a:solidFill>
                <a:effectLst/>
              </a:rPr>
              <a:t>티클을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 제안합니다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.</a:t>
            </a:r>
          </a:p>
          <a:p>
            <a:pPr algn="l">
              <a:buFont typeface="+mj-lt"/>
              <a:buNone/>
            </a:pPr>
            <a:r>
              <a:rPr lang="ko-KR" altLang="en-US" b="0" i="0" dirty="0" err="1">
                <a:solidFill>
                  <a:srgbClr val="D1D5DB"/>
                </a:solidFill>
                <a:effectLst/>
              </a:rPr>
              <a:t>티클은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 선물 예산의 제약을 획기적으로 줄이고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전자제품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명품 등의 기존 고가 상품과 더불어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여행상품 등과 같이 가격의 제약으로 인해 기존에 선물로 생각하기 어려웠던 상품도 다루며 선물 선택의 다양성을 확장합니다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76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effectLst/>
              </a:rPr>
              <a:t>Market Validation</a:t>
            </a:r>
            <a:br>
              <a:rPr lang="en-US" altLang="ko-KR" dirty="0"/>
            </a:br>
            <a:r>
              <a:rPr lang="en-US" altLang="ko-KR" dirty="0"/>
              <a:t>As mentioned at the beginning, celebrating birthdays through mobile gift-giving is common in Korea. </a:t>
            </a:r>
          </a:p>
          <a:p>
            <a:r>
              <a:rPr lang="en-US" altLang="ko-KR" dirty="0"/>
              <a:t>According to our direct research, they receive $110 worth of gifts every year on average.</a:t>
            </a:r>
          </a:p>
          <a:p>
            <a:r>
              <a:rPr lang="en-US" altLang="ko-KR" dirty="0"/>
              <a:t>Also,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our surveys showed that the demand for receiving one high-priced gift over several cheaper ones was over three times greater.</a:t>
            </a:r>
          </a:p>
          <a:p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r>
              <a:rPr lang="ko-KR" altLang="en-US" dirty="0"/>
              <a:t>한국의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34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D1D5DB"/>
                </a:solidFill>
                <a:effectLst/>
              </a:rPr>
              <a:t>Market Size</a:t>
            </a:r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In the global E-</a:t>
            </a:r>
            <a:r>
              <a:rPr lang="en-US" altLang="ko-KR" b="0" i="0" dirty="0" err="1">
                <a:solidFill>
                  <a:srgbClr val="D1D5DB"/>
                </a:solidFill>
                <a:effectLst/>
              </a:rPr>
              <a:t>GiftCard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 market for casual relationships, there's a vast $600 billion opportunity. 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Narrowing it to Korea's mobile gifting for those aged late teens to mid-thirties, we target a $750 million slice.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With plans to onboard 100,000 users, each spending $110 annually, we project revenues of $11 million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5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D1D5DB"/>
                </a:solidFill>
                <a:effectLst/>
              </a:rPr>
              <a:t>Product Workflow</a:t>
            </a:r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TIKKLE has three simple steps.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You list down your dream gifts.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Friends join in and the gift fund grows.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When it’s gift time: Accept your dream or, if you change your mind, request a refund.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Wish dream gifts =&gt; post 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내용 추가할 것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</a:rPr>
              <a:t>Deliver and refund 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중간에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or </a:t>
            </a:r>
            <a:r>
              <a:rPr lang="ko-KR" altLang="en-US" b="0" i="0" dirty="0">
                <a:solidFill>
                  <a:srgbClr val="D1D5DB"/>
                </a:solidFill>
                <a:effectLst/>
              </a:rPr>
              <a:t>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78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effectLst/>
              </a:rPr>
              <a:t>Business Model</a:t>
            </a:r>
            <a:br>
              <a:rPr lang="en-US" altLang="ko-KR" dirty="0"/>
            </a:br>
            <a:r>
              <a:rPr lang="en-US" altLang="ko-KR" dirty="0"/>
              <a:t>We take 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10% transaction fee and 10% refund fee.</a:t>
            </a:r>
          </a:p>
          <a:p>
            <a:r>
              <a:rPr lang="en-US" altLang="ko-KR" b="0" i="0" dirty="0">
                <a:solidFill>
                  <a:srgbClr val="D1D5DB"/>
                </a:solidFill>
                <a:effectLst/>
              </a:rPr>
              <a:t>With our sights on $11M, we're targeting a revenue of $1.1M.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447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D1D5DB"/>
                </a:solidFill>
                <a:effectLst/>
              </a:rPr>
              <a:t>Go-to-Market Strategy</a:t>
            </a:r>
            <a:br>
              <a:rPr lang="en-US" altLang="ko-KR" b="0" i="0" dirty="0">
                <a:solidFill>
                  <a:srgbClr val="D1D5DB"/>
                </a:solidFill>
                <a:effectLst/>
              </a:rPr>
            </a:br>
            <a:r>
              <a:rPr lang="en-US" altLang="ko-KR" b="0" i="0" dirty="0">
                <a:solidFill>
                  <a:srgbClr val="D1D5DB"/>
                </a:solidFill>
                <a:effectLst/>
              </a:rPr>
              <a:t>We've partnered with three reputable wholesale malls, handling products from 20 luxury brands such as Gucci and Prada, and 12 electronic brands like Samsung and LG.</a:t>
            </a:r>
          </a:p>
          <a:p>
            <a:pPr algn="l"/>
            <a:r>
              <a:rPr lang="en-US" altLang="ko-KR" b="0" i="1" dirty="0">
                <a:solidFill>
                  <a:srgbClr val="D1D5DB"/>
                </a:solidFill>
                <a:effectLst/>
              </a:rPr>
              <a:t>Our Target Audience Characteristics are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 trend-sensitive and often gift in casual relationships, similar to usual Instagram users.</a:t>
            </a:r>
          </a:p>
          <a:p>
            <a:pPr algn="l"/>
            <a:r>
              <a:rPr lang="en-US" altLang="ko-KR" b="0" i="0" dirty="0">
                <a:solidFill>
                  <a:srgbClr val="D1D5DB"/>
                </a:solidFill>
                <a:effectLst/>
              </a:rPr>
              <a:t>So, we're leveraging Instagram ads, particularly targeting those celebrating birthdays soon.</a:t>
            </a:r>
          </a:p>
          <a:p>
            <a:pPr algn="l"/>
            <a:r>
              <a:rPr lang="en-US" altLang="ko-KR" b="0" i="0" dirty="0">
                <a:solidFill>
                  <a:srgbClr val="D1D5DB"/>
                </a:solidFill>
                <a:effectLst/>
              </a:rPr>
              <a:t>Plus, our captivating visuals aim to spark viral marketing, simplifying the gifting process as participation grows.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</a:rPr>
              <a:t>파트너십에서 이미 완성했다는 것을 강조할 것</a:t>
            </a:r>
            <a:r>
              <a:rPr lang="en-US" altLang="ko-KR" b="0" i="0" dirty="0">
                <a:solidFill>
                  <a:srgbClr val="D1D5DB"/>
                </a:solidFill>
                <a:effectLst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</a:rPr>
              <a:t>타겟형 광고의 영문 표현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8D599-4388-4E1A-82E1-83B5341F95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85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04616-3626-742D-ED26-E724DBC4C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DE3C08-4592-D896-CB15-5605A4D58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0B3D5-2037-EA80-0A3B-F761002C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B8D7-B0DB-42A5-A18D-EB07D670441F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91AEC-679D-3758-32A7-BC5B9C1B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177F1-2CE8-73F7-6624-C76D0441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6F6D-CA53-408C-A94B-25AD03406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84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20AFC-8CC5-79E5-FCE8-32786567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3554E0-D18B-866B-F169-84C52C937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29B71-AECF-5E17-B108-9FE04B876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B8D7-B0DB-42A5-A18D-EB07D670441F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125A93-CE97-42BB-4D41-D0A81CD9E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3145E4-12A9-DA11-389B-39ACF657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6F6D-CA53-408C-A94B-25AD03406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29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1CD1BC-B67D-F4C7-4627-BDAF7D0E2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BAF1CE-6349-1289-3946-DACB3862F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C9851-4DE2-05A4-2F3B-50153DD1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B8D7-B0DB-42A5-A18D-EB07D670441F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17142-B592-8F92-5472-2F8E989E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BE256F-FD5F-7EFC-2F9B-2471B03D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6F6D-CA53-408C-A94B-25AD03406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3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6DB46-8C44-D497-FCBF-E9A59A63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C5C35-32FE-E74B-0DF4-D79A1AAF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3F89F-E2C7-F2E2-460B-514D1DA0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B8D7-B0DB-42A5-A18D-EB07D670441F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67F44-4BBC-05E0-CFF8-16D51B44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FB5967-7A63-9A8D-8B1F-84F6972B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6F6D-CA53-408C-A94B-25AD03406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4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8581B-E5A0-EAEE-782F-5E2051E3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9D335-7713-4EA7-4C10-96A70F3D1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8052B-8855-0B9F-A500-D01B9A92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B8D7-B0DB-42A5-A18D-EB07D670441F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CDD1A-4AD7-9E02-581B-A309EC71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CC9C84-843F-EA4F-2C58-87F2ED48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6F6D-CA53-408C-A94B-25AD03406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65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1A7C9-7635-2B6C-7396-7FFD58A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B54B0-A627-DBD8-2977-2BDE32AF8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0EF1EF-B5E0-E4A4-CE56-8F0E99032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E4DB0-350F-6C5F-D23C-1B2D4A24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B8D7-B0DB-42A5-A18D-EB07D670441F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393794-FFD1-4B4E-6E94-181DDC68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085C6C-4F4B-C1B7-C252-B6833D92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6F6D-CA53-408C-A94B-25AD03406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71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554F1-CC5A-08B3-B3C3-E818E501B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9E0FF-C84D-7A31-4E64-4B3123358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CE72F0-024F-A6AC-9215-30B434CB7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478D61-CF4E-3AE0-7BAB-E9296D365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173ED6-DB1A-6969-062A-2BBC0AC6F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4EC8C0-211F-6976-9218-591F1DADD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B8D7-B0DB-42A5-A18D-EB07D670441F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2D18A8-A873-559D-493A-4F518638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69A2C3-363B-A40A-4D1B-A99D704D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6F6D-CA53-408C-A94B-25AD03406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17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BF18B-9665-8352-2974-F97EE38D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7CD980-B1EA-7FE0-E089-C7869B45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B8D7-B0DB-42A5-A18D-EB07D670441F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7B894F-A5A0-DE8A-66E6-BBD7787F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F1F894-AB08-C9BA-3B5D-1AD72736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6F6D-CA53-408C-A94B-25AD03406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89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D2B16D-DAA9-403A-0AB7-B3455987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B8D7-B0DB-42A5-A18D-EB07D670441F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D1BF71-12DF-7AFD-CECD-51062FD9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7B0DB4-0977-811F-39B6-7B63A84A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6F6D-CA53-408C-A94B-25AD03406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75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851FA-EE3F-E51E-7531-7E06ED2B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CBFB8-BCCD-E046-EECA-170C47A94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E7B93-5A75-00DB-0885-7D09DBD0C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8811B7-A876-0E4D-D1AA-030E159F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B8D7-B0DB-42A5-A18D-EB07D670441F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0B293C-5A17-D4D3-D436-E569FAF2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7A49CB-3C11-31B0-3037-5B33D478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6F6D-CA53-408C-A94B-25AD03406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42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7B1CE-F8A8-2EAC-85AD-D4C931702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975640-0722-08AE-8EA2-94CCA42F9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4BDAA3-405C-7546-4BD5-E29BB8109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CCD2CD-6737-4A86-0500-CFF1CDE16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B8D7-B0DB-42A5-A18D-EB07D670441F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915069-4958-5068-00EE-CFA2A5D01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986221-CDB8-4907-CC4E-5635F2D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6F6D-CA53-408C-A94B-25AD034065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6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929527-04E2-CD57-9A1B-67BB6725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33E524-C069-C334-FE91-0FBFA48A1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F7F1B-2D38-7CBB-F117-083A9B92D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fld id="{6FA8B8D7-B0DB-42A5-A18D-EB07D670441F}" type="datetimeFigureOut">
              <a:rPr lang="ko-KR" altLang="en-US" smtClean="0"/>
              <a:pPr/>
              <a:t>2023-11-03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7C0F9-D746-81C7-7A73-ECEAB2A8D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51D17-7DD8-DE8F-D833-9DAD693AA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fld id="{FC226F6D-CA53-408C-A94B-25AD034065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05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SDGothicNeoB00" panose="02000503000000000000" pitchFamily="2" charset="-127"/>
          <a:ea typeface="AppleSDGothicNeoB00" panose="02000503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SDGothicNeoB00" panose="02000503000000000000" pitchFamily="2" charset="-127"/>
          <a:ea typeface="AppleSDGothicNeoB00" panose="02000503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SDGothicNeoB00" panose="02000503000000000000" pitchFamily="2" charset="-127"/>
          <a:ea typeface="AppleSDGothicNeoB00" panose="02000503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SDGothicNeoB00" panose="02000503000000000000" pitchFamily="2" charset="-127"/>
          <a:ea typeface="AppleSDGothicNeoB00" panose="02000503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SDGothicNeoB00" panose="02000503000000000000" pitchFamily="2" charset="-127"/>
          <a:ea typeface="AppleSDGothicNeoB00" panose="02000503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SDGothicNeoB00" panose="02000503000000000000" pitchFamily="2" charset="-127"/>
          <a:ea typeface="AppleSDGothicNeoB00" panose="02000503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E1BFFB5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DF4BF34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86C0AA8C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microsoft.com/office/2018/10/relationships/comments" Target="../comments/modernComment_10F_65217224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0FB6098-54EC-5081-0308-B4670265A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02E4F-4FA0-C38F-9609-BEA02D2D40BB}"/>
              </a:ext>
            </a:extLst>
          </p:cNvPr>
          <p:cNvSpPr txBox="1">
            <a:spLocks/>
          </p:cNvSpPr>
          <p:nvPr/>
        </p:nvSpPr>
        <p:spPr>
          <a:xfrm>
            <a:off x="3356309" y="2347730"/>
            <a:ext cx="4926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EB00" panose="02000503000000000000" pitchFamily="2" charset="-127"/>
              </a:rPr>
              <a:t>작은 정성을 모아 큰 기쁨을 선물합니다</a:t>
            </a:r>
            <a:r>
              <a:rPr lang="en-US" altLang="ko-KR" sz="2400" b="1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400" b="1" dirty="0">
              <a:solidFill>
                <a:srgbClr val="D9D9D9"/>
              </a:solidFill>
              <a:latin typeface="AppleSDGothicNeo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C7F0E-1C7F-CDAB-46F5-6A784DC47C44}"/>
              </a:ext>
            </a:extLst>
          </p:cNvPr>
          <p:cNvSpPr txBox="1">
            <a:spLocks/>
          </p:cNvSpPr>
          <p:nvPr/>
        </p:nvSpPr>
        <p:spPr>
          <a:xfrm>
            <a:off x="4430898" y="2820155"/>
            <a:ext cx="33634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D9D9D9"/>
                </a:solidFill>
                <a:latin typeface="Cherry Bomb One" panose="02000000000000000000" pitchFamily="2" charset="-128"/>
                <a:ea typeface="Cherry Bomb One" panose="02000000000000000000" pitchFamily="2" charset="-128"/>
              </a:rPr>
              <a:t>TIKKLE</a:t>
            </a:r>
            <a:endParaRPr lang="ko-KR" altLang="en-US" sz="6600" dirty="0">
              <a:solidFill>
                <a:srgbClr val="D9D9D9"/>
              </a:solidFill>
              <a:latin typeface="Cherry Bomb One" panose="02000000000000000000" pitchFamily="2" charset="-128"/>
              <a:ea typeface="AppleSDGothicNeoH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37F7B-5F81-18BC-A921-D967F158FE15}"/>
              </a:ext>
            </a:extLst>
          </p:cNvPr>
          <p:cNvSpPr txBox="1">
            <a:spLocks/>
          </p:cNvSpPr>
          <p:nvPr/>
        </p:nvSpPr>
        <p:spPr>
          <a:xfrm>
            <a:off x="3933648" y="3847942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R00" panose="02000503000000000000" pitchFamily="2" charset="-127"/>
              </a:rPr>
              <a:t>의미 있는 선물을 전달하는 가장 쉬운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60A02-3EBB-CC1D-B104-E8676752284E}"/>
              </a:ext>
            </a:extLst>
          </p:cNvPr>
          <p:cNvSpPr txBox="1">
            <a:spLocks/>
          </p:cNvSpPr>
          <p:nvPr/>
        </p:nvSpPr>
        <p:spPr>
          <a:xfrm>
            <a:off x="5572718" y="4769198"/>
            <a:ext cx="98296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D9D9D9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CEO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D9D9D9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이흥규</a:t>
            </a:r>
            <a:endParaRPr lang="en-US" altLang="ko-KR" sz="2000" b="1" dirty="0">
              <a:solidFill>
                <a:srgbClr val="D9D9D9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455B7-50B7-392C-8DFE-EBEA56B60855}"/>
              </a:ext>
            </a:extLst>
          </p:cNvPr>
          <p:cNvSpPr txBox="1">
            <a:spLocks/>
          </p:cNvSpPr>
          <p:nvPr/>
        </p:nvSpPr>
        <p:spPr>
          <a:xfrm>
            <a:off x="10148467" y="6364586"/>
            <a:ext cx="176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R00" panose="02000503000000000000" pitchFamily="2" charset="-127"/>
              </a:rPr>
              <a:t>hklee@lifoli.co.kr</a:t>
            </a:r>
            <a:endParaRPr lang="ko-KR" altLang="en-US" sz="1600" dirty="0">
              <a:solidFill>
                <a:srgbClr val="D9D9D9"/>
              </a:solidFill>
              <a:latin typeface="AppleSDGothicNeoB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4021E-94FF-4E48-5688-99B32AF11007}"/>
              </a:ext>
            </a:extLst>
          </p:cNvPr>
          <p:cNvSpPr txBox="1"/>
          <p:nvPr/>
        </p:nvSpPr>
        <p:spPr>
          <a:xfrm>
            <a:off x="10247854" y="6062271"/>
            <a:ext cx="1662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주식회사 </a:t>
            </a:r>
            <a:r>
              <a:rPr lang="ko-KR" altLang="en-US" sz="1600" dirty="0" err="1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라이폴리</a:t>
            </a:r>
            <a:endParaRPr lang="ko-KR" altLang="en-US" sz="1600" dirty="0">
              <a:solidFill>
                <a:srgbClr val="D9D9D9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4553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84E5C-3DDE-988B-2AD8-FF73C1CE17D6}"/>
              </a:ext>
            </a:extLst>
          </p:cNvPr>
          <p:cNvSpPr txBox="1"/>
          <p:nvPr/>
        </p:nvSpPr>
        <p:spPr>
          <a:xfrm>
            <a:off x="417095" y="304800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경쟁사 분석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5B49C1F-24FA-7E14-86F5-1044E5017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31548"/>
              </p:ext>
            </p:extLst>
          </p:nvPr>
        </p:nvGraphicFramePr>
        <p:xfrm>
          <a:off x="422107" y="1796716"/>
          <a:ext cx="11347785" cy="4499182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47735">
                  <a:extLst>
                    <a:ext uri="{9D8B030D-6E8A-4147-A177-3AD203B41FA5}">
                      <a16:colId xmlns:a16="http://schemas.microsoft.com/office/drawing/2014/main" val="4095744886"/>
                    </a:ext>
                  </a:extLst>
                </a:gridCol>
                <a:gridCol w="2758318">
                  <a:extLst>
                    <a:ext uri="{9D8B030D-6E8A-4147-A177-3AD203B41FA5}">
                      <a16:colId xmlns:a16="http://schemas.microsoft.com/office/drawing/2014/main" val="1483976964"/>
                    </a:ext>
                  </a:extLst>
                </a:gridCol>
                <a:gridCol w="2906829">
                  <a:extLst>
                    <a:ext uri="{9D8B030D-6E8A-4147-A177-3AD203B41FA5}">
                      <a16:colId xmlns:a16="http://schemas.microsoft.com/office/drawing/2014/main" val="3634650851"/>
                    </a:ext>
                  </a:extLst>
                </a:gridCol>
                <a:gridCol w="2759243">
                  <a:extLst>
                    <a:ext uri="{9D8B030D-6E8A-4147-A177-3AD203B41FA5}">
                      <a16:colId xmlns:a16="http://schemas.microsoft.com/office/drawing/2014/main" val="2326840477"/>
                    </a:ext>
                  </a:extLst>
                </a:gridCol>
                <a:gridCol w="1775660">
                  <a:extLst>
                    <a:ext uri="{9D8B030D-6E8A-4147-A177-3AD203B41FA5}">
                      <a16:colId xmlns:a16="http://schemas.microsoft.com/office/drawing/2014/main" val="1297867579"/>
                    </a:ext>
                  </a:extLst>
                </a:gridCol>
              </a:tblGrid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서비스명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6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주요 기능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6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타겟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6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리텐션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전략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6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서비스 국가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AppleSDGothicNeoB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6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837781"/>
                  </a:ext>
                </a:extLst>
              </a:tr>
              <a:tr h="6631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티클</a:t>
                      </a:r>
                      <a:endParaRPr lang="ko-KR" altLang="en-US" sz="1400" b="1" dirty="0">
                        <a:solidFill>
                          <a:srgbClr val="7030A0"/>
                        </a:solidFill>
                        <a:latin typeface="AppleSDGothicNeoB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소셜 </a:t>
                      </a:r>
                      <a:r>
                        <a:rPr lang="ko-KR" altLang="en-US" sz="1600" b="1" dirty="0" err="1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크라우드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기프팅</a:t>
                      </a:r>
                      <a:endParaRPr lang="ko-KR" altLang="en-US" sz="1600" b="1" dirty="0">
                        <a:solidFill>
                          <a:srgbClr val="7030A0"/>
                        </a:solidFill>
                        <a:latin typeface="AppleSDGothicNeoB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10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대 후반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~30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대 중반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생일</a:t>
                      </a:r>
                      <a:endParaRPr lang="ko-KR" altLang="en-US" sz="1600" b="1" dirty="0">
                        <a:solidFill>
                          <a:srgbClr val="7030A0"/>
                        </a:solidFill>
                        <a:latin typeface="AppleSDGothicNeoB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푸시 알림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인스타그램 연동</a:t>
                      </a:r>
                      <a:endParaRPr lang="ko-KR" altLang="en-US" sz="1600" b="1" dirty="0">
                        <a:solidFill>
                          <a:srgbClr val="7030A0"/>
                        </a:solidFill>
                        <a:latin typeface="AppleSDGothicNeoB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7030A0"/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대한민국</a:t>
                      </a:r>
                      <a:endParaRPr lang="ko-KR" altLang="en-US" sz="1600" b="1" dirty="0">
                        <a:solidFill>
                          <a:srgbClr val="7030A0"/>
                        </a:solidFill>
                        <a:latin typeface="AppleSDGothicNeoB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069344"/>
                  </a:ext>
                </a:extLst>
              </a:tr>
              <a:tr h="6631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카카오 선물하기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일대일 선물하기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카카오톡 유저</a:t>
                      </a:r>
                      <a:r>
                        <a:rPr lang="en-US" altLang="ko-KR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 연령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카카오톡 알림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대한민국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86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56406"/>
                  </a:ext>
                </a:extLst>
              </a:tr>
              <a:tr h="663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Amazon &amp; eBay</a:t>
                      </a:r>
                      <a:endParaRPr lang="ko-KR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기프트</a:t>
                      </a:r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카드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 세계</a:t>
                      </a:r>
                      <a:r>
                        <a:rPr lang="en-US" altLang="ko-KR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 연령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리뷰</a:t>
                      </a:r>
                      <a:r>
                        <a:rPr lang="en-US" altLang="ko-KR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추천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주로 미국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65348"/>
                  </a:ext>
                </a:extLst>
              </a:tr>
              <a:tr h="6631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프레제뉴</a:t>
                      </a:r>
                      <a:endParaRPr lang="ko-KR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크라우드</a:t>
                      </a:r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기프팅</a:t>
                      </a:r>
                      <a:endParaRPr lang="ko-KR" altLang="en-US" sz="16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커뮤니티 멤버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리뷰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대한민국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595622"/>
                  </a:ext>
                </a:extLst>
              </a:tr>
              <a:tr h="663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ChipIn</a:t>
                      </a:r>
                      <a:endParaRPr lang="ko-KR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크라우드</a:t>
                      </a:r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기프팅</a:t>
                      </a:r>
                      <a:endParaRPr lang="ko-KR" altLang="en-US" sz="16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커뮤니티 멤버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리뷰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남아프리카공화국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563680"/>
                  </a:ext>
                </a:extLst>
              </a:tr>
              <a:tr h="663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The Knot</a:t>
                      </a:r>
                      <a:endParaRPr lang="ko-KR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웨딩 레지스트리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예비 신랑</a:t>
                      </a:r>
                      <a:r>
                        <a:rPr lang="en-US" altLang="ko-KR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&amp;</a:t>
                      </a:r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신부 및 지인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리뷰</a:t>
                      </a:r>
                      <a:r>
                        <a:rPr lang="en-US" altLang="ko-KR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추천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미국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01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5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5EEE7E-B5AE-7DBC-38A9-BCBA5617CA3E}"/>
              </a:ext>
            </a:extLst>
          </p:cNvPr>
          <p:cNvSpPr txBox="1"/>
          <p:nvPr/>
        </p:nvSpPr>
        <p:spPr>
          <a:xfrm>
            <a:off x="792657" y="1050758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뛰어난 </a:t>
            </a:r>
            <a:r>
              <a:rPr lang="ko-KR" altLang="en-US" sz="24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크라우드</a:t>
            </a:r>
            <a:r>
              <a:rPr lang="ko-KR" altLang="en-US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기프팅</a:t>
            </a:r>
            <a:r>
              <a:rPr lang="ko-KR" altLang="en-US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 서비스는 부재합니다</a:t>
            </a:r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2966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20A16-4CEC-EDE6-141F-1D797752EDB0}"/>
              </a:ext>
            </a:extLst>
          </p:cNvPr>
          <p:cNvSpPr txBox="1"/>
          <p:nvPr/>
        </p:nvSpPr>
        <p:spPr>
          <a:xfrm>
            <a:off x="417095" y="304800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경쟁 우위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D4749-DC40-BC2E-4C5B-2713DA9D8E65}"/>
              </a:ext>
            </a:extLst>
          </p:cNvPr>
          <p:cNvSpPr txBox="1"/>
          <p:nvPr/>
        </p:nvSpPr>
        <p:spPr>
          <a:xfrm>
            <a:off x="980499" y="3626787"/>
            <a:ext cx="273985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0" i="0" dirty="0" err="1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크라우드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b="0" i="0" dirty="0" err="1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기프팅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 특화</a:t>
            </a:r>
            <a:endParaRPr lang="en-US" altLang="ko-KR" sz="2400" b="0" i="0" dirty="0">
              <a:solidFill>
                <a:schemeClr val="bg1"/>
              </a:solidFill>
              <a:effectLst/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선물하기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43436-D9BC-D38B-D222-361F2CE0A332}"/>
              </a:ext>
            </a:extLst>
          </p:cNvPr>
          <p:cNvSpPr txBox="1"/>
          <p:nvPr/>
        </p:nvSpPr>
        <p:spPr>
          <a:xfrm>
            <a:off x="5142862" y="5272642"/>
            <a:ext cx="190629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제품부터 여행까지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1993C-F670-FCE7-6385-577F3FE638CC}"/>
              </a:ext>
            </a:extLst>
          </p:cNvPr>
          <p:cNvSpPr txBox="1"/>
          <p:nvPr/>
        </p:nvSpPr>
        <p:spPr>
          <a:xfrm>
            <a:off x="5125225" y="3626787"/>
            <a:ext cx="194155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광범위한</a:t>
            </a:r>
            <a:endParaRPr lang="en-US" altLang="ko-KR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선물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 선택의 폭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717DE-DA54-76BA-9CFB-278D609DEAFF}"/>
              </a:ext>
            </a:extLst>
          </p:cNvPr>
          <p:cNvSpPr txBox="1"/>
          <p:nvPr/>
        </p:nvSpPr>
        <p:spPr>
          <a:xfrm>
            <a:off x="8402275" y="3626787"/>
            <a:ext cx="273985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컨텐츠 마케팅을 통한</a:t>
            </a:r>
            <a:endParaRPr lang="en-US" altLang="ko-KR" sz="2400" b="0" i="0" dirty="0">
              <a:solidFill>
                <a:schemeClr val="bg1"/>
              </a:solidFill>
              <a:effectLst/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자발적 바이럴 마케팅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CC9B45-9921-DBB6-D57D-A48B82C88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133" y="1656833"/>
            <a:ext cx="1572122" cy="1572122"/>
          </a:xfrm>
          <a:prstGeom prst="rect">
            <a:avLst/>
          </a:prstGeom>
        </p:spPr>
      </p:pic>
      <p:pic>
        <p:nvPicPr>
          <p:cNvPr id="15" name="그림 14" descr="팔레트이(가) 표시된 사진&#10;&#10;자동 생성된 설명">
            <a:extLst>
              <a:ext uri="{FF2B5EF4-FFF2-40B4-BE49-F238E27FC236}">
                <a16:creationId xmlns:a16="http://schemas.microsoft.com/office/drawing/2014/main" id="{35663FA4-538C-2578-8CC4-982684EA6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38" y="1656833"/>
            <a:ext cx="1572122" cy="1572122"/>
          </a:xfrm>
          <a:prstGeom prst="rect">
            <a:avLst/>
          </a:prstGeom>
        </p:spPr>
      </p:pic>
      <p:pic>
        <p:nvPicPr>
          <p:cNvPr id="17" name="그림 16" descr="별, 창의성이(가) 표시된 사진&#10;&#10;자동 생성된 설명">
            <a:extLst>
              <a:ext uri="{FF2B5EF4-FFF2-40B4-BE49-F238E27FC236}">
                <a16:creationId xmlns:a16="http://schemas.microsoft.com/office/drawing/2014/main" id="{1307619F-4CBC-CD4B-EF83-1D75AE9D4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61" y="1656833"/>
            <a:ext cx="1572122" cy="1572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5BE271-D95F-632F-F765-A4F3748657D3}"/>
              </a:ext>
            </a:extLst>
          </p:cNvPr>
          <p:cNvSpPr txBox="1"/>
          <p:nvPr/>
        </p:nvSpPr>
        <p:spPr>
          <a:xfrm>
            <a:off x="1166446" y="5272642"/>
            <a:ext cx="23679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금액의 제약에서 벗어나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4D054-2D87-114C-2D43-C20875432275}"/>
              </a:ext>
            </a:extLst>
          </p:cNvPr>
          <p:cNvSpPr txBox="1"/>
          <p:nvPr/>
        </p:nvSpPr>
        <p:spPr>
          <a:xfrm>
            <a:off x="9019422" y="5272642"/>
            <a:ext cx="150554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친구들과 함께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631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9E23E-D5F7-DDA4-D6FC-61D2B5203030}"/>
              </a:ext>
            </a:extLst>
          </p:cNvPr>
          <p:cNvSpPr txBox="1"/>
          <p:nvPr/>
        </p:nvSpPr>
        <p:spPr>
          <a:xfrm>
            <a:off x="417095" y="304800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팀 소개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C14F7-FF72-4965-AE27-A7799C1A1F1D}"/>
              </a:ext>
            </a:extLst>
          </p:cNvPr>
          <p:cNvSpPr txBox="1"/>
          <p:nvPr/>
        </p:nvSpPr>
        <p:spPr>
          <a:xfrm>
            <a:off x="937544" y="1447186"/>
            <a:ext cx="321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 흥 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DD565-3414-8A1B-CC3C-2D8563CBF3B8}"/>
              </a:ext>
            </a:extLst>
          </p:cNvPr>
          <p:cNvSpPr txBox="1"/>
          <p:nvPr/>
        </p:nvSpPr>
        <p:spPr>
          <a:xfrm>
            <a:off x="570142" y="5161695"/>
            <a:ext cx="3952430" cy="108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React</a:t>
            </a:r>
            <a:r>
              <a:rPr lang="ko-KR" altLang="en-US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Native,</a:t>
            </a:r>
            <a:r>
              <a:rPr lang="ko-KR" altLang="en-US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React,</a:t>
            </a:r>
            <a:r>
              <a:rPr lang="ko-KR" altLang="en-US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NodeJS,</a:t>
            </a:r>
            <a:r>
              <a:rPr lang="ko-KR" altLang="en-US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AWS</a:t>
            </a:r>
            <a:r>
              <a:rPr lang="ko-KR" altLang="en-US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Serverless</a:t>
            </a:r>
            <a:r>
              <a:rPr lang="ko-KR" altLang="en-US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Computing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GitHub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Figma, Notion, Slack</a:t>
            </a:r>
            <a:endParaRPr lang="en-US" altLang="ko-KR" sz="1100" dirty="0">
              <a:solidFill>
                <a:srgbClr val="D9D9D9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AF527-CE6D-574E-B6BF-34CD3EDBC3FF}"/>
              </a:ext>
            </a:extLst>
          </p:cNvPr>
          <p:cNvSpPr txBox="1"/>
          <p:nvPr/>
        </p:nvSpPr>
        <p:spPr>
          <a:xfrm>
            <a:off x="937544" y="1033853"/>
            <a:ext cx="3217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D9D9D9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CEO &amp; </a:t>
            </a:r>
            <a:r>
              <a:rPr lang="ko-KR" altLang="en-US" sz="1600" dirty="0" err="1">
                <a:solidFill>
                  <a:srgbClr val="D9D9D9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풀스택</a:t>
            </a:r>
            <a:r>
              <a:rPr lang="ko-KR" altLang="en-US" sz="1600" dirty="0">
                <a:solidFill>
                  <a:srgbClr val="D9D9D9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개발자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9F390-A2F8-2230-09DC-FCA854BEBB7D}"/>
              </a:ext>
            </a:extLst>
          </p:cNvPr>
          <p:cNvSpPr txBox="1"/>
          <p:nvPr/>
        </p:nvSpPr>
        <p:spPr>
          <a:xfrm>
            <a:off x="4522572" y="1447186"/>
            <a:ext cx="3217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최 영 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F44ED-6A67-C725-ED36-3F9CAB5A8793}"/>
              </a:ext>
            </a:extLst>
          </p:cNvPr>
          <p:cNvSpPr txBox="1"/>
          <p:nvPr/>
        </p:nvSpPr>
        <p:spPr>
          <a:xfrm>
            <a:off x="4522574" y="5161695"/>
            <a:ext cx="3217624" cy="108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React Native(MVVM </a:t>
            </a:r>
            <a:r>
              <a:rPr lang="ko-KR" altLang="en-US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특화</a:t>
            </a: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), NodeJS, MySQL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AWS Serverless Computing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GitHub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Figma, Notion, Slack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40610-41F9-F9EA-17EA-B14A6E1F00EE}"/>
              </a:ext>
            </a:extLst>
          </p:cNvPr>
          <p:cNvSpPr txBox="1"/>
          <p:nvPr/>
        </p:nvSpPr>
        <p:spPr>
          <a:xfrm>
            <a:off x="4522573" y="1033853"/>
            <a:ext cx="3217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D9D9D9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CTO &amp; </a:t>
            </a:r>
            <a:r>
              <a:rPr lang="ko-KR" altLang="en-US" sz="1600" dirty="0" err="1">
                <a:solidFill>
                  <a:srgbClr val="D9D9D9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풀스택</a:t>
            </a:r>
            <a:r>
              <a:rPr lang="ko-KR" altLang="en-US" sz="1600" dirty="0">
                <a:solidFill>
                  <a:srgbClr val="D9D9D9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개발자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E3001F-DE00-C6EA-765B-AE5A4D18F8CB}"/>
              </a:ext>
            </a:extLst>
          </p:cNvPr>
          <p:cNvSpPr txBox="1"/>
          <p:nvPr/>
        </p:nvSpPr>
        <p:spPr>
          <a:xfrm>
            <a:off x="8310056" y="1447186"/>
            <a:ext cx="3217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엄 승 주</a:t>
            </a:r>
            <a:endParaRPr lang="ko-KR" alt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75534-3FA7-6571-DC5F-94189FAE985D}"/>
              </a:ext>
            </a:extLst>
          </p:cNvPr>
          <p:cNvSpPr txBox="1"/>
          <p:nvPr/>
        </p:nvSpPr>
        <p:spPr>
          <a:xfrm>
            <a:off x="8310057" y="5161695"/>
            <a:ext cx="3217624" cy="108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React Native(MVVM </a:t>
            </a:r>
            <a:r>
              <a:rPr lang="ko-KR" altLang="en-US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특화</a:t>
            </a:r>
            <a:r>
              <a:rPr lang="en-US" altLang="ko-KR" sz="1100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), NodeJS, MySQL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AWS Serverless Computing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GitHub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Figma, Notion, Slack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31846-237C-0C21-B29C-413B238C822F}"/>
              </a:ext>
            </a:extLst>
          </p:cNvPr>
          <p:cNvSpPr txBox="1"/>
          <p:nvPr/>
        </p:nvSpPr>
        <p:spPr>
          <a:xfrm>
            <a:off x="8310056" y="1033853"/>
            <a:ext cx="3217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D9D9D9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풀스택</a:t>
            </a:r>
            <a:r>
              <a:rPr lang="ko-KR" altLang="en-US" sz="1600" dirty="0">
                <a:solidFill>
                  <a:srgbClr val="D9D9D9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개발자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3901F0EB-488B-0A3D-62CA-A2035E931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187" y="2063209"/>
            <a:ext cx="1848391" cy="184839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37C4B2AC-DE85-17FD-819C-84C9A7159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671" y="2063209"/>
            <a:ext cx="1848391" cy="18483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0C0E3C-D574-AFC3-1002-5E5396CFC938}"/>
              </a:ext>
            </a:extLst>
          </p:cNvPr>
          <p:cNvSpPr txBox="1"/>
          <p:nvPr/>
        </p:nvSpPr>
        <p:spPr>
          <a:xfrm>
            <a:off x="937545" y="4173962"/>
            <a:ext cx="321762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성균관대학교</a:t>
            </a:r>
            <a:endParaRPr lang="en-US" altLang="ko-KR" b="1" dirty="0">
              <a:solidFill>
                <a:srgbClr val="D9D9D9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데이터사이언스학과</a:t>
            </a:r>
            <a:endParaRPr lang="ko-KR" altLang="en-US" b="1" dirty="0">
              <a:solidFill>
                <a:srgbClr val="D9D9D9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ED33A-D313-4A42-B662-C06504ED594E}"/>
              </a:ext>
            </a:extLst>
          </p:cNvPr>
          <p:cNvSpPr txBox="1"/>
          <p:nvPr/>
        </p:nvSpPr>
        <p:spPr>
          <a:xfrm>
            <a:off x="4522574" y="4173962"/>
            <a:ext cx="321762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고려대학교</a:t>
            </a:r>
            <a:endParaRPr lang="en-US" altLang="ko-KR" b="1" dirty="0">
              <a:solidFill>
                <a:srgbClr val="D9D9D9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컴퓨터학과</a:t>
            </a:r>
            <a:endParaRPr lang="ko-KR" altLang="en-US" b="1" dirty="0">
              <a:solidFill>
                <a:srgbClr val="D9D9D9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210F-9E53-CB53-6D2A-8D180621B79C}"/>
              </a:ext>
            </a:extLst>
          </p:cNvPr>
          <p:cNvSpPr txBox="1"/>
          <p:nvPr/>
        </p:nvSpPr>
        <p:spPr>
          <a:xfrm>
            <a:off x="8310057" y="4173962"/>
            <a:ext cx="321762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성균관대학교</a:t>
            </a:r>
            <a:endParaRPr lang="en-US" altLang="ko-KR" b="1" dirty="0">
              <a:solidFill>
                <a:srgbClr val="D9D9D9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소프트웨어학과</a:t>
            </a:r>
            <a:endParaRPr lang="ko-KR" altLang="en-US" b="1" dirty="0">
              <a:solidFill>
                <a:srgbClr val="D9D9D9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4E171D-4C3A-BAE5-2F86-314D3FF668C3}"/>
              </a:ext>
            </a:extLst>
          </p:cNvPr>
          <p:cNvSpPr/>
          <p:nvPr/>
        </p:nvSpPr>
        <p:spPr>
          <a:xfrm>
            <a:off x="1630934" y="2063208"/>
            <a:ext cx="1848392" cy="1848392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216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7543A3-5F67-042A-C7EF-A12213848FFD}"/>
              </a:ext>
            </a:extLst>
          </p:cNvPr>
          <p:cNvSpPr txBox="1"/>
          <p:nvPr/>
        </p:nvSpPr>
        <p:spPr>
          <a:xfrm>
            <a:off x="2060448" y="718381"/>
            <a:ext cx="9521952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	</a:t>
            </a:r>
            <a:r>
              <a:rPr lang="ko-KR" altLang="en-US" dirty="0" err="1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창업유망팀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300 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최종 선정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교육부장관 인증서 수령</a:t>
            </a:r>
            <a:endParaRPr lang="en-US" altLang="ko-KR" dirty="0">
              <a:solidFill>
                <a:srgbClr val="D9D9D9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</a:t>
            </a: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	U300 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모의투자대회 서울 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및</a:t>
            </a: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경기인천 권역 </a:t>
            </a: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</a:t>
            </a: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전국 </a:t>
            </a: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</a:t>
            </a:r>
            <a:endParaRPr lang="en-US" altLang="ko-KR" dirty="0">
              <a:solidFill>
                <a:srgbClr val="D9D9D9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11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	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산학협력엑스포 참가 및 부스 운영</a:t>
            </a:r>
            <a:endParaRPr lang="en-US" altLang="ko-KR" dirty="0">
              <a:solidFill>
                <a:srgbClr val="D9D9D9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</a:t>
            </a: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	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성균관대학교 창업중심대학 최종 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선정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정부지원금 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5,200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 원 수령</a:t>
            </a:r>
            <a:endParaRPr lang="en-US" altLang="ko-KR" dirty="0">
              <a:solidFill>
                <a:srgbClr val="D9D9D9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</a:t>
            </a: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	K-Startup Silicon Valley Dream 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Challenge 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최종 선정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11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중순 실리콘밸리 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IR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기회 획득</a:t>
            </a:r>
            <a:endParaRPr lang="en-US" altLang="ko-KR" dirty="0">
              <a:solidFill>
                <a:srgbClr val="D9D9D9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</a:t>
            </a: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	Innovation Leaders Summit 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최종 선정</a:t>
            </a: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12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초 도쿄 </a:t>
            </a:r>
            <a:r>
              <a:rPr lang="en-US" altLang="ko-KR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IR</a:t>
            </a:r>
            <a:r>
              <a:rPr lang="ko-KR" altLang="en-US" dirty="0">
                <a:solidFill>
                  <a:srgbClr val="D9D9D9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기회 획득</a:t>
            </a:r>
            <a:endParaRPr lang="en-US" altLang="ko-KR" dirty="0">
              <a:solidFill>
                <a:srgbClr val="D9D9D9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11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	Play Startup 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최종 선정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11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말 한국 </a:t>
            </a:r>
            <a:r>
              <a:rPr lang="en-US" altLang="ko-KR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IR </a:t>
            </a:r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기회 획득</a:t>
            </a:r>
            <a:endParaRPr lang="en-US" altLang="ko-KR" dirty="0">
              <a:solidFill>
                <a:srgbClr val="D9D9D9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BB0B4-6161-0066-3DF2-965241D79A8B}"/>
              </a:ext>
            </a:extLst>
          </p:cNvPr>
          <p:cNvSpPr txBox="1"/>
          <p:nvPr/>
        </p:nvSpPr>
        <p:spPr>
          <a:xfrm>
            <a:off x="755904" y="718381"/>
            <a:ext cx="102412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2022</a:t>
            </a:r>
          </a:p>
          <a:p>
            <a:pPr>
              <a:lnSpc>
                <a:spcPct val="300000"/>
              </a:lnSpc>
            </a:pPr>
            <a:endParaRPr lang="en-US" altLang="ko-KR" dirty="0">
              <a:solidFill>
                <a:schemeClr val="bg1">
                  <a:lumMod val="65000"/>
                </a:schemeClr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300000"/>
              </a:lnSpc>
            </a:pPr>
            <a:endParaRPr lang="en-US" altLang="ko-KR" dirty="0">
              <a:solidFill>
                <a:schemeClr val="bg1">
                  <a:lumMod val="6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2023</a:t>
            </a:r>
            <a:endParaRPr lang="en-US" altLang="ko-KR" dirty="0">
              <a:solidFill>
                <a:schemeClr val="bg1">
                  <a:lumMod val="65000"/>
                </a:schemeClr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88D98-D481-648A-FDF7-4AB3E80AFDD5}"/>
              </a:ext>
            </a:extLst>
          </p:cNvPr>
          <p:cNvSpPr txBox="1"/>
          <p:nvPr/>
        </p:nvSpPr>
        <p:spPr>
          <a:xfrm>
            <a:off x="417095" y="304800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주요 성과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608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110E3C-A21F-6340-D3FB-3113D75FAD4F}"/>
              </a:ext>
            </a:extLst>
          </p:cNvPr>
          <p:cNvSpPr txBox="1"/>
          <p:nvPr/>
        </p:nvSpPr>
        <p:spPr>
          <a:xfrm>
            <a:off x="417095" y="304800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요구사항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BC18B-8824-1630-19E6-00F4F4C2E6C8}"/>
              </a:ext>
            </a:extLst>
          </p:cNvPr>
          <p:cNvSpPr txBox="1"/>
          <p:nvPr/>
        </p:nvSpPr>
        <p:spPr>
          <a:xfrm>
            <a:off x="534642" y="1053702"/>
            <a:ext cx="838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추후 </a:t>
            </a:r>
            <a:r>
              <a:rPr lang="en-US" altLang="ko-KR" sz="2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sz="2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년 간 이용자 </a:t>
            </a:r>
            <a:r>
              <a:rPr lang="en-US" altLang="ko-KR" sz="2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2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 명 유치를 위해 </a:t>
            </a:r>
            <a:r>
              <a:rPr lang="en-US" altLang="ko-KR" sz="2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2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억 원의 투자를 요청합니다</a:t>
            </a:r>
            <a:r>
              <a:rPr lang="en-US" altLang="ko-KR" sz="2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CEA2E-2A5D-FC47-244F-84664A99FFD3}"/>
              </a:ext>
            </a:extLst>
          </p:cNvPr>
          <p:cNvSpPr txBox="1"/>
          <p:nvPr/>
        </p:nvSpPr>
        <p:spPr>
          <a:xfrm>
            <a:off x="1652398" y="3265547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목표 투자액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1371F-3869-8607-9F90-ABBAA407C101}"/>
              </a:ext>
            </a:extLst>
          </p:cNvPr>
          <p:cNvSpPr txBox="1"/>
          <p:nvPr/>
        </p:nvSpPr>
        <p:spPr>
          <a:xfrm>
            <a:off x="1254047" y="2364173"/>
            <a:ext cx="1925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sz="54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억 원</a:t>
            </a:r>
            <a:endParaRPr lang="ko-KR" altLang="en-US" sz="5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B921C-EA17-E533-0175-CE3CACAF0B7E}"/>
              </a:ext>
            </a:extLst>
          </p:cNvPr>
          <p:cNvSpPr txBox="1"/>
          <p:nvPr/>
        </p:nvSpPr>
        <p:spPr>
          <a:xfrm>
            <a:off x="1419158" y="1812146"/>
            <a:ext cx="1595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0" i="0" dirty="0" err="1">
                <a:solidFill>
                  <a:srgbClr val="D1D5DB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시드</a:t>
            </a:r>
            <a:r>
              <a:rPr lang="ko-KR" altLang="en-US" sz="2400" b="0" i="0" dirty="0">
                <a:solidFill>
                  <a:srgbClr val="D1D5DB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 라운드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0E74B-7604-DF09-1AA8-2D266C55C6A9}"/>
              </a:ext>
            </a:extLst>
          </p:cNvPr>
          <p:cNvSpPr txBox="1"/>
          <p:nvPr/>
        </p:nvSpPr>
        <p:spPr>
          <a:xfrm>
            <a:off x="4293504" y="3265547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연간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15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 원을 지출하는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 후반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~30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 중반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D131E-E405-2284-4E14-E17A1162B94E}"/>
              </a:ext>
            </a:extLst>
          </p:cNvPr>
          <p:cNvSpPr txBox="1"/>
          <p:nvPr/>
        </p:nvSpPr>
        <p:spPr>
          <a:xfrm>
            <a:off x="5129456" y="2364173"/>
            <a:ext cx="2278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54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만 명</a:t>
            </a:r>
            <a:endParaRPr lang="ko-KR" altLang="en-US" sz="5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B2CC1-18E9-82AE-C704-BC6417F89E4C}"/>
              </a:ext>
            </a:extLst>
          </p:cNvPr>
          <p:cNvSpPr txBox="1"/>
          <p:nvPr/>
        </p:nvSpPr>
        <p:spPr>
          <a:xfrm>
            <a:off x="5470898" y="1812146"/>
            <a:ext cx="1595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티클</a:t>
            </a:r>
            <a:r>
              <a:rPr lang="ko-KR" altLang="en-US" sz="24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 이용자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739510-0F85-F88C-AA60-8AF22C0E5E56}"/>
              </a:ext>
            </a:extLst>
          </p:cNvPr>
          <p:cNvSpPr txBox="1"/>
          <p:nvPr/>
        </p:nvSpPr>
        <p:spPr>
          <a:xfrm>
            <a:off x="9486759" y="3265547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추후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년 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99850-66AF-8DC8-AF45-0AF0BDFA443C}"/>
              </a:ext>
            </a:extLst>
          </p:cNvPr>
          <p:cNvSpPr txBox="1"/>
          <p:nvPr/>
        </p:nvSpPr>
        <p:spPr>
          <a:xfrm>
            <a:off x="8847952" y="2364173"/>
            <a:ext cx="2359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1.5</a:t>
            </a:r>
            <a:r>
              <a:rPr lang="ko-KR" altLang="en-US" sz="54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억 원</a:t>
            </a:r>
            <a:endParaRPr lang="ko-KR" altLang="en-US" sz="5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EE3BA-3475-7D08-FB61-40802E1FD155}"/>
              </a:ext>
            </a:extLst>
          </p:cNvPr>
          <p:cNvSpPr txBox="1"/>
          <p:nvPr/>
        </p:nvSpPr>
        <p:spPr>
          <a:xfrm>
            <a:off x="9669493" y="181214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수익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7191A-AB90-47A7-294F-4FBA1DBB0FEC}"/>
              </a:ext>
            </a:extLst>
          </p:cNvPr>
          <p:cNvSpPr txBox="1"/>
          <p:nvPr/>
        </p:nvSpPr>
        <p:spPr>
          <a:xfrm>
            <a:off x="1167488" y="4490047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자금 사용처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F8D411-E3D1-9C89-8328-E5831916A8B1}"/>
              </a:ext>
            </a:extLst>
          </p:cNvPr>
          <p:cNvSpPr txBox="1"/>
          <p:nvPr/>
        </p:nvSpPr>
        <p:spPr>
          <a:xfrm>
            <a:off x="1368068" y="5521433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0" i="0" dirty="0">
                <a:solidFill>
                  <a:srgbClr val="D1D5DB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35%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C90B51-267A-F24A-B31C-EC38BFB6ED10}"/>
              </a:ext>
            </a:extLst>
          </p:cNvPr>
          <p:cNvSpPr txBox="1"/>
          <p:nvPr/>
        </p:nvSpPr>
        <p:spPr>
          <a:xfrm>
            <a:off x="4030160" y="5521433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35%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38C814-7859-2C61-B36F-AAAC40A06341}"/>
              </a:ext>
            </a:extLst>
          </p:cNvPr>
          <p:cNvSpPr txBox="1"/>
          <p:nvPr/>
        </p:nvSpPr>
        <p:spPr>
          <a:xfrm>
            <a:off x="6657788" y="5521433"/>
            <a:ext cx="1253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20%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5B458E-EF6B-E71C-035A-8D56D4992C18}"/>
              </a:ext>
            </a:extLst>
          </p:cNvPr>
          <p:cNvSpPr txBox="1"/>
          <p:nvPr/>
        </p:nvSpPr>
        <p:spPr>
          <a:xfrm>
            <a:off x="9357710" y="5521433"/>
            <a:ext cx="1170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10%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6E09FD-3207-37AF-AFDA-40B9BDF1CBF7}"/>
              </a:ext>
            </a:extLst>
          </p:cNvPr>
          <p:cNvSpPr txBox="1"/>
          <p:nvPr/>
        </p:nvSpPr>
        <p:spPr>
          <a:xfrm>
            <a:off x="1092358" y="5028990"/>
            <a:ext cx="1736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제품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유지보수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4D6743-18C3-48E9-364F-61702E12B962}"/>
              </a:ext>
            </a:extLst>
          </p:cNvPr>
          <p:cNvSpPr txBox="1"/>
          <p:nvPr/>
        </p:nvSpPr>
        <p:spPr>
          <a:xfrm>
            <a:off x="3873872" y="5028990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세일즈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&amp;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마케팅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5570DC-161E-A437-A562-137EB8CA96C8}"/>
              </a:ext>
            </a:extLst>
          </p:cNvPr>
          <p:cNvSpPr txBox="1"/>
          <p:nvPr/>
        </p:nvSpPr>
        <p:spPr>
          <a:xfrm>
            <a:off x="6925489" y="5028990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운영비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459DF4-F11E-EC46-F27D-509C6DAE34C6}"/>
              </a:ext>
            </a:extLst>
          </p:cNvPr>
          <p:cNvSpPr txBox="1"/>
          <p:nvPr/>
        </p:nvSpPr>
        <p:spPr>
          <a:xfrm>
            <a:off x="9552476" y="5028990"/>
            <a:ext cx="950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핵심 인력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7735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AECFA-81BA-E707-E44B-8F51D888E383}"/>
              </a:ext>
            </a:extLst>
          </p:cNvPr>
          <p:cNvSpPr txBox="1">
            <a:spLocks/>
          </p:cNvSpPr>
          <p:nvPr/>
        </p:nvSpPr>
        <p:spPr>
          <a:xfrm>
            <a:off x="3356309" y="2347730"/>
            <a:ext cx="4926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EB00" panose="02000503000000000000" pitchFamily="2" charset="-127"/>
              </a:rPr>
              <a:t>작은 정성을 모아 큰 기쁨을 선물합니다</a:t>
            </a:r>
            <a:r>
              <a:rPr lang="en-US" altLang="ko-KR" sz="2400" b="1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2400" b="1" dirty="0">
              <a:solidFill>
                <a:srgbClr val="D9D9D9"/>
              </a:solidFill>
              <a:latin typeface="AppleSDGothicNeo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C53E1-B684-DE39-6691-B1446C6F7F84}"/>
              </a:ext>
            </a:extLst>
          </p:cNvPr>
          <p:cNvSpPr txBox="1">
            <a:spLocks/>
          </p:cNvSpPr>
          <p:nvPr/>
        </p:nvSpPr>
        <p:spPr>
          <a:xfrm>
            <a:off x="4430898" y="2820155"/>
            <a:ext cx="33634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D9D9D9"/>
                </a:solidFill>
                <a:latin typeface="Cherry Bomb One" panose="02000000000000000000" pitchFamily="2" charset="-128"/>
                <a:ea typeface="Cherry Bomb One" panose="02000000000000000000" pitchFamily="2" charset="-128"/>
              </a:rPr>
              <a:t>TIKKLE</a:t>
            </a:r>
            <a:endParaRPr lang="ko-KR" altLang="en-US" sz="6600" dirty="0">
              <a:solidFill>
                <a:srgbClr val="D9D9D9"/>
              </a:solidFill>
              <a:latin typeface="Cherry Bomb One" panose="02000000000000000000" pitchFamily="2" charset="-128"/>
              <a:ea typeface="AppleSDGothicNeoH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1FFB9-9E40-6A83-5B8E-955051502836}"/>
              </a:ext>
            </a:extLst>
          </p:cNvPr>
          <p:cNvSpPr txBox="1">
            <a:spLocks/>
          </p:cNvSpPr>
          <p:nvPr/>
        </p:nvSpPr>
        <p:spPr>
          <a:xfrm>
            <a:off x="3933648" y="3847942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R00" panose="02000503000000000000" pitchFamily="2" charset="-127"/>
              </a:rPr>
              <a:t>의미 있는 선물을 전달하는 가장 쉬운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92A20D-9AC6-0033-6376-006E1052512B}"/>
              </a:ext>
            </a:extLst>
          </p:cNvPr>
          <p:cNvSpPr txBox="1">
            <a:spLocks/>
          </p:cNvSpPr>
          <p:nvPr/>
        </p:nvSpPr>
        <p:spPr>
          <a:xfrm>
            <a:off x="5572718" y="4769198"/>
            <a:ext cx="98296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D9D9D9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CEO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D9D9D9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이흥규</a:t>
            </a:r>
            <a:endParaRPr lang="en-US" altLang="ko-KR" sz="2000" b="1" dirty="0">
              <a:solidFill>
                <a:srgbClr val="D9D9D9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0C902-4C0B-1A4C-72FD-05AFBC7FB01E}"/>
              </a:ext>
            </a:extLst>
          </p:cNvPr>
          <p:cNvSpPr txBox="1">
            <a:spLocks/>
          </p:cNvSpPr>
          <p:nvPr/>
        </p:nvSpPr>
        <p:spPr>
          <a:xfrm>
            <a:off x="10148467" y="6364586"/>
            <a:ext cx="176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R00" panose="02000503000000000000" pitchFamily="2" charset="-127"/>
              </a:rPr>
              <a:t>hklee@lifoli.co.kr</a:t>
            </a:r>
            <a:endParaRPr lang="ko-KR" altLang="en-US" sz="1600" dirty="0">
              <a:solidFill>
                <a:srgbClr val="D9D9D9"/>
              </a:solidFill>
              <a:latin typeface="AppleSDGothicNeoB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40E26-7057-DAA0-1249-42D3714AE754}"/>
              </a:ext>
            </a:extLst>
          </p:cNvPr>
          <p:cNvSpPr txBox="1"/>
          <p:nvPr/>
        </p:nvSpPr>
        <p:spPr>
          <a:xfrm>
            <a:off x="10247854" y="6062271"/>
            <a:ext cx="1662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주식회사 </a:t>
            </a:r>
            <a:r>
              <a:rPr lang="ko-KR" altLang="en-US" sz="1600" dirty="0" err="1">
                <a:solidFill>
                  <a:srgbClr val="D9D9D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라이폴리</a:t>
            </a:r>
            <a:endParaRPr lang="ko-KR" altLang="en-US" sz="1600" dirty="0">
              <a:solidFill>
                <a:srgbClr val="D9D9D9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33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2C64CA-9D9F-319A-FBEB-8CF7C2A073DB}"/>
              </a:ext>
            </a:extLst>
          </p:cNvPr>
          <p:cNvSpPr txBox="1"/>
          <p:nvPr/>
        </p:nvSpPr>
        <p:spPr>
          <a:xfrm>
            <a:off x="417095" y="304800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C525D-3A65-D994-E39E-FBECCA42084E}"/>
              </a:ext>
            </a:extLst>
          </p:cNvPr>
          <p:cNvSpPr txBox="1"/>
          <p:nvPr/>
        </p:nvSpPr>
        <p:spPr>
          <a:xfrm>
            <a:off x="1470429" y="4609924"/>
            <a:ext cx="354616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한국인은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모바일 선물하기 경험이 있습니다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F11F8-1915-1F16-7AA6-615640341747}"/>
              </a:ext>
            </a:extLst>
          </p:cNvPr>
          <p:cNvSpPr txBox="1"/>
          <p:nvPr/>
        </p:nvSpPr>
        <p:spPr>
          <a:xfrm>
            <a:off x="2298372" y="3245254"/>
            <a:ext cx="18902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85%</a:t>
            </a:r>
            <a:endParaRPr lang="ko-KR" altLang="en-US" sz="66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42031-89C1-A0BD-BEDC-5F4334DDD36D}"/>
              </a:ext>
            </a:extLst>
          </p:cNvPr>
          <p:cNvSpPr txBox="1"/>
          <p:nvPr/>
        </p:nvSpPr>
        <p:spPr>
          <a:xfrm>
            <a:off x="1904835" y="2580933"/>
            <a:ext cx="267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0" i="0" dirty="0">
                <a:solidFill>
                  <a:srgbClr val="D1D5DB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42,000,000+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DC2B4-AADC-6B08-55E7-F3823A78D813}"/>
              </a:ext>
            </a:extLst>
          </p:cNvPr>
          <p:cNvSpPr txBox="1"/>
          <p:nvPr/>
        </p:nvSpPr>
        <p:spPr>
          <a:xfrm>
            <a:off x="6530338" y="4609924"/>
            <a:ext cx="494879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 후반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~30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 중반의 한국인은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모바일 선물하기로 월간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 원 이상 지출합니다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DECED-7C3B-EBBB-6455-A49B9E31386B}"/>
              </a:ext>
            </a:extLst>
          </p:cNvPr>
          <p:cNvSpPr txBox="1"/>
          <p:nvPr/>
        </p:nvSpPr>
        <p:spPr>
          <a:xfrm>
            <a:off x="7616357" y="3245254"/>
            <a:ext cx="27767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46.4</a:t>
            </a:r>
            <a:r>
              <a:rPr lang="en-US" altLang="ko-KR" sz="66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%</a:t>
            </a:r>
            <a:endParaRPr lang="ko-KR" altLang="en-US" sz="66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EFA7B-1539-33C3-7187-6A650A7E5BCC}"/>
              </a:ext>
            </a:extLst>
          </p:cNvPr>
          <p:cNvSpPr txBox="1"/>
          <p:nvPr/>
        </p:nvSpPr>
        <p:spPr>
          <a:xfrm>
            <a:off x="7799901" y="2580933"/>
            <a:ext cx="240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en-US" altLang="ko-KR" sz="3200" b="0" i="0" dirty="0">
                <a:solidFill>
                  <a:srgbClr val="D1D5DB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,300,000+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3D83D-8ED6-7572-8D65-07C7724ED81D}"/>
              </a:ext>
            </a:extLst>
          </p:cNvPr>
          <p:cNvSpPr txBox="1"/>
          <p:nvPr/>
        </p:nvSpPr>
        <p:spPr>
          <a:xfrm>
            <a:off x="792657" y="1297542"/>
            <a:ext cx="6862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D1D5DB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한국에서 생일에 선물을 주고 받는 문화는 보편적입니다</a:t>
            </a:r>
            <a:r>
              <a:rPr lang="en-US" altLang="ko-KR" sz="2400" b="0" i="0" dirty="0">
                <a:solidFill>
                  <a:srgbClr val="D1D5DB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43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19C19-B7BF-9696-1BD3-05459408206A}"/>
              </a:ext>
            </a:extLst>
          </p:cNvPr>
          <p:cNvSpPr txBox="1"/>
          <p:nvPr/>
        </p:nvSpPr>
        <p:spPr>
          <a:xfrm>
            <a:off x="417095" y="304800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문제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3E542-04E1-B8E2-0494-01127EEED1AB}"/>
              </a:ext>
            </a:extLst>
          </p:cNvPr>
          <p:cNvSpPr txBox="1"/>
          <p:nvPr/>
        </p:nvSpPr>
        <p:spPr>
          <a:xfrm>
            <a:off x="1172719" y="1826932"/>
            <a:ext cx="625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선물에 있어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가격은 중요한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고려사항</a:t>
            </a:r>
            <a:r>
              <a:rPr lang="ko-KR" altLang="en-US" sz="2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입니다</a:t>
            </a:r>
            <a:r>
              <a:rPr lang="en-US" altLang="ko-KR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81C5-193C-4ABB-F5F8-46505A534211}"/>
              </a:ext>
            </a:extLst>
          </p:cNvPr>
          <p:cNvSpPr txBox="1"/>
          <p:nvPr/>
        </p:nvSpPr>
        <p:spPr>
          <a:xfrm>
            <a:off x="1172719" y="3349065"/>
            <a:ext cx="7502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0" i="0" dirty="0">
                <a:solidFill>
                  <a:srgbClr val="D1D5DB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기존 모바일 선물하기에서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8%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상품은 환불</a:t>
            </a:r>
            <a:r>
              <a:rPr lang="ko-KR" altLang="en-US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됩니다</a:t>
            </a:r>
            <a:r>
              <a:rPr lang="en-US" altLang="ko-KR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BE01B-9D8C-F33E-D6D6-AE94D3E5779A}"/>
              </a:ext>
            </a:extLst>
          </p:cNvPr>
          <p:cNvSpPr txBox="1"/>
          <p:nvPr/>
        </p:nvSpPr>
        <p:spPr>
          <a:xfrm>
            <a:off x="1172719" y="4871198"/>
            <a:ext cx="7370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0" i="0" dirty="0">
                <a:solidFill>
                  <a:srgbClr val="D1D5DB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일대일 선물구조는</a:t>
            </a:r>
            <a:r>
              <a:rPr lang="en-US" altLang="ko-KR" sz="28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예산 문제</a:t>
            </a:r>
            <a:r>
              <a:rPr lang="ko-KR" altLang="en-US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극복할 수 없습니다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34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09D3DB-D76A-936E-A099-608F93CB459D}"/>
              </a:ext>
            </a:extLst>
          </p:cNvPr>
          <p:cNvSpPr txBox="1"/>
          <p:nvPr/>
        </p:nvSpPr>
        <p:spPr>
          <a:xfrm>
            <a:off x="417095" y="30480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솔루션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BF8D6-FA36-D12C-1F1A-D63EAC14A476}"/>
              </a:ext>
            </a:extLst>
          </p:cNvPr>
          <p:cNvSpPr txBox="1"/>
          <p:nvPr/>
        </p:nvSpPr>
        <p:spPr>
          <a:xfrm>
            <a:off x="792657" y="1297542"/>
            <a:ext cx="801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하나의 멋진 선물에 친구들이 기여할</a:t>
            </a:r>
            <a:r>
              <a:rPr lang="en-US" altLang="ko-KR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수 있는 모바일 애플리케이션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F876A-806E-2905-9AF0-B8EB3B09F0DE}"/>
              </a:ext>
            </a:extLst>
          </p:cNvPr>
          <p:cNvSpPr txBox="1"/>
          <p:nvPr/>
        </p:nvSpPr>
        <p:spPr>
          <a:xfrm>
            <a:off x="8973747" y="3898465"/>
            <a:ext cx="212750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경험을 포함하는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선물의 다양성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B3512-0AC1-1784-0E17-73270939BB6D}"/>
              </a:ext>
            </a:extLst>
          </p:cNvPr>
          <p:cNvSpPr txBox="1"/>
          <p:nvPr/>
        </p:nvSpPr>
        <p:spPr>
          <a:xfrm>
            <a:off x="923644" y="3898464"/>
            <a:ext cx="212750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획기적으로 낮춘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예산의 제약</a:t>
            </a:r>
          </a:p>
        </p:txBody>
      </p:sp>
      <p:pic>
        <p:nvPicPr>
          <p:cNvPr id="7" name="그림 6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7973BDCD-3334-2E1B-04DA-CD82350A4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60" y="2131458"/>
            <a:ext cx="437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1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CA10D3-9052-E1F6-83EA-0CE96775F4CD}"/>
              </a:ext>
            </a:extLst>
          </p:cNvPr>
          <p:cNvSpPr txBox="1"/>
          <p:nvPr/>
        </p:nvSpPr>
        <p:spPr>
          <a:xfrm>
            <a:off x="417095" y="304800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시장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1837B2-DA6E-42E6-32ED-7351264A17CC}"/>
              </a:ext>
            </a:extLst>
          </p:cNvPr>
          <p:cNvSpPr txBox="1"/>
          <p:nvPr/>
        </p:nvSpPr>
        <p:spPr>
          <a:xfrm>
            <a:off x="1785279" y="5287679"/>
            <a:ext cx="25635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24.7</a:t>
            </a:r>
            <a:r>
              <a:rPr lang="en-US" altLang="ko-KR" sz="66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%</a:t>
            </a:r>
            <a:endParaRPr lang="ko-KR" altLang="en-US" sz="66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305276-3635-727C-F712-3DDF1CD278A9}"/>
              </a:ext>
            </a:extLst>
          </p:cNvPr>
          <p:cNvSpPr txBox="1"/>
          <p:nvPr/>
        </p:nvSpPr>
        <p:spPr>
          <a:xfrm>
            <a:off x="1963218" y="4767736"/>
            <a:ext cx="220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여러 저렴한 선물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CB3539-D53B-5B94-1FAA-EFF893ECBABE}"/>
              </a:ext>
            </a:extLst>
          </p:cNvPr>
          <p:cNvSpPr txBox="1"/>
          <p:nvPr/>
        </p:nvSpPr>
        <p:spPr>
          <a:xfrm>
            <a:off x="7581759" y="5287679"/>
            <a:ext cx="24929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75.3%</a:t>
            </a:r>
            <a:endParaRPr lang="ko-KR" altLang="en-US" sz="66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A523F-3CE9-62B2-C83C-10B122ACC771}"/>
              </a:ext>
            </a:extLst>
          </p:cNvPr>
          <p:cNvSpPr txBox="1"/>
          <p:nvPr/>
        </p:nvSpPr>
        <p:spPr>
          <a:xfrm>
            <a:off x="7418260" y="4767736"/>
            <a:ext cx="2820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1D5DB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하나의 가치 있는 선물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FD7476-20CF-D6E5-F754-7DF8497336F5}"/>
              </a:ext>
            </a:extLst>
          </p:cNvPr>
          <p:cNvSpPr txBox="1"/>
          <p:nvPr/>
        </p:nvSpPr>
        <p:spPr>
          <a:xfrm>
            <a:off x="616195" y="1297542"/>
            <a:ext cx="65982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한국의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~30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 중반의 모바일 선물하기 이용자는 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매년 평균 </a:t>
            </a:r>
            <a:r>
              <a:rPr lang="en-US" altLang="ko-KR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15</a:t>
            </a: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만 원의 생일 선물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받습니다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B412D-5AAE-E68B-789B-ABE9F9C43C94}"/>
              </a:ext>
            </a:extLst>
          </p:cNvPr>
          <p:cNvSpPr txBox="1"/>
          <p:nvPr/>
        </p:nvSpPr>
        <p:spPr>
          <a:xfrm>
            <a:off x="616195" y="3601869"/>
            <a:ext cx="10166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 저렴한 선물보다 </a:t>
            </a: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하나의 가치 있는 선물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원하는 이용자가 </a:t>
            </a:r>
            <a:r>
              <a:rPr lang="en-US" altLang="ko-KR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배 이상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많습니다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99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EB3C1-3DDC-DB4D-636D-5D8DA9C5CD46}"/>
              </a:ext>
            </a:extLst>
          </p:cNvPr>
          <p:cNvSpPr txBox="1"/>
          <p:nvPr/>
        </p:nvSpPr>
        <p:spPr>
          <a:xfrm>
            <a:off x="417095" y="304800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시장 규모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6DAFC0A-ECF7-4E36-F6A9-14E868499622}"/>
              </a:ext>
            </a:extLst>
          </p:cNvPr>
          <p:cNvSpPr/>
          <p:nvPr/>
        </p:nvSpPr>
        <p:spPr>
          <a:xfrm>
            <a:off x="929602" y="1608785"/>
            <a:ext cx="3657600" cy="3657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780</a:t>
            </a:r>
            <a:r>
              <a:rPr lang="ko-KR" altLang="en-US" sz="4800" dirty="0"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2168F44-E4F0-85A2-03AF-BAD2EF7BF3A9}"/>
              </a:ext>
            </a:extLst>
          </p:cNvPr>
          <p:cNvSpPr/>
          <p:nvPr/>
        </p:nvSpPr>
        <p:spPr>
          <a:xfrm>
            <a:off x="5596808" y="2582161"/>
            <a:ext cx="2724232" cy="272423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7,500</a:t>
            </a:r>
            <a:r>
              <a:rPr lang="ko-KR" altLang="en-US" sz="3600" dirty="0"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억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B46BEF2-ECFE-8DC3-9304-FC2A8294ADF5}"/>
              </a:ext>
            </a:extLst>
          </p:cNvPr>
          <p:cNvSpPr/>
          <p:nvPr/>
        </p:nvSpPr>
        <p:spPr>
          <a:xfrm>
            <a:off x="9330652" y="3810889"/>
            <a:ext cx="1494230" cy="14554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15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D4E67-5BBE-33E8-F38F-BF04C642C613}"/>
              </a:ext>
            </a:extLst>
          </p:cNvPr>
          <p:cNvSpPr txBox="1"/>
          <p:nvPr/>
        </p:nvSpPr>
        <p:spPr>
          <a:xfrm>
            <a:off x="1459013" y="5681020"/>
            <a:ext cx="2598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전세계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기프트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 카드 시장</a:t>
            </a:r>
            <a:endParaRPr lang="ko-KR" altLang="en-US" sz="20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9D212-FEA3-D28A-2D36-7DA7CDD600C3}"/>
              </a:ext>
            </a:extLst>
          </p:cNvPr>
          <p:cNvSpPr txBox="1"/>
          <p:nvPr/>
        </p:nvSpPr>
        <p:spPr>
          <a:xfrm>
            <a:off x="5190660" y="5681020"/>
            <a:ext cx="35365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얕은 관계에 가벼운 생일 선물을 주고 받는</a:t>
            </a:r>
            <a:endParaRPr lang="en-US" altLang="ko-KR" sz="16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대 후반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~30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대 중반의 한국인 중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¾</a:t>
            </a:r>
            <a:endParaRPr lang="ko-KR" altLang="en-US" sz="1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C95D0-F2F3-62C6-F860-6165DE2BB2BE}"/>
              </a:ext>
            </a:extLst>
          </p:cNvPr>
          <p:cNvSpPr txBox="1"/>
          <p:nvPr/>
        </p:nvSpPr>
        <p:spPr>
          <a:xfrm>
            <a:off x="9142128" y="5681020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SAM 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중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만 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54BFC-48F5-B2DD-8929-1ED9203C494D}"/>
              </a:ext>
            </a:extLst>
          </p:cNvPr>
          <p:cNvSpPr txBox="1"/>
          <p:nvPr/>
        </p:nvSpPr>
        <p:spPr>
          <a:xfrm>
            <a:off x="2348682" y="994095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TAM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DB2BC-305B-1AFD-9E61-EDAAFDD5A8DD}"/>
              </a:ext>
            </a:extLst>
          </p:cNvPr>
          <p:cNvSpPr txBox="1"/>
          <p:nvPr/>
        </p:nvSpPr>
        <p:spPr>
          <a:xfrm>
            <a:off x="6554816" y="209034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SAM</a:t>
            </a:r>
            <a:endParaRPr lang="ko-KR" altLang="en-US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0BF08-90D3-D3A4-BF4C-A8F3C5C76746}"/>
              </a:ext>
            </a:extLst>
          </p:cNvPr>
          <p:cNvSpPr txBox="1"/>
          <p:nvPr/>
        </p:nvSpPr>
        <p:spPr>
          <a:xfrm>
            <a:off x="9645475" y="3141906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SOM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2122-3323-30DC-2D2C-70195D9097FD}"/>
              </a:ext>
            </a:extLst>
          </p:cNvPr>
          <p:cNvSpPr txBox="1"/>
          <p:nvPr/>
        </p:nvSpPr>
        <p:spPr>
          <a:xfrm>
            <a:off x="9818485" y="12249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단위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11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414F7-447B-FCD8-C825-6A9AF0043583}"/>
              </a:ext>
            </a:extLst>
          </p:cNvPr>
          <p:cNvSpPr txBox="1"/>
          <p:nvPr/>
        </p:nvSpPr>
        <p:spPr>
          <a:xfrm>
            <a:off x="417095" y="304800"/>
            <a:ext cx="3432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서비스 사진 및 서비스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8DC3A-99BE-EDD1-D281-15BA2552BE37}"/>
              </a:ext>
            </a:extLst>
          </p:cNvPr>
          <p:cNvSpPr txBox="1"/>
          <p:nvPr/>
        </p:nvSpPr>
        <p:spPr>
          <a:xfrm>
            <a:off x="1036660" y="1339841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원하는 선물 포스팅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BA0CC-AC2D-D347-D15A-24B21D911200}"/>
              </a:ext>
            </a:extLst>
          </p:cNvPr>
          <p:cNvSpPr txBox="1"/>
          <p:nvPr/>
        </p:nvSpPr>
        <p:spPr>
          <a:xfrm>
            <a:off x="5431397" y="1339841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티클</a:t>
            </a: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15D97-AC3A-132E-39C9-42C0A3F690D5}"/>
              </a:ext>
            </a:extLst>
          </p:cNvPr>
          <p:cNvSpPr txBox="1"/>
          <p:nvPr/>
        </p:nvSpPr>
        <p:spPr>
          <a:xfrm>
            <a:off x="9473051" y="731277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선물 받기</a:t>
            </a:r>
            <a:endParaRPr lang="ko-KR" altLang="en-US" sz="2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2F813-4481-C154-03B8-800E2FD280EA}"/>
              </a:ext>
            </a:extLst>
          </p:cNvPr>
          <p:cNvSpPr txBox="1"/>
          <p:nvPr/>
        </p:nvSpPr>
        <p:spPr>
          <a:xfrm>
            <a:off x="9513127" y="160322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환불하기</a:t>
            </a:r>
            <a:endParaRPr lang="ko-KR" altLang="en-US" sz="2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7BAFEE-D977-AF6D-32E8-CA17B7EAA0D2}"/>
              </a:ext>
            </a:extLst>
          </p:cNvPr>
          <p:cNvCxnSpPr/>
          <p:nvPr/>
        </p:nvCxnSpPr>
        <p:spPr>
          <a:xfrm>
            <a:off x="3840480" y="1601451"/>
            <a:ext cx="8900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97CFE42-815D-4BFD-F75C-AC251C307B4F}"/>
              </a:ext>
            </a:extLst>
          </p:cNvPr>
          <p:cNvCxnSpPr/>
          <p:nvPr/>
        </p:nvCxnSpPr>
        <p:spPr>
          <a:xfrm>
            <a:off x="7764780" y="1601451"/>
            <a:ext cx="8900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79D804-11EE-CE29-9AED-19981A12AD1A}"/>
              </a:ext>
            </a:extLst>
          </p:cNvPr>
          <p:cNvSpPr txBox="1"/>
          <p:nvPr/>
        </p:nvSpPr>
        <p:spPr>
          <a:xfrm>
            <a:off x="9844947" y="1217921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또는</a:t>
            </a:r>
            <a:endParaRPr lang="ko-KR" altLang="en-US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5" name="그림 4" descr="텍스트, 휴대 전화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108D181F-7FFA-586E-A456-A88C1DBDA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49" y="2327248"/>
            <a:ext cx="2137376" cy="4422158"/>
          </a:xfrm>
          <a:prstGeom prst="rect">
            <a:avLst/>
          </a:prstGeom>
        </p:spPr>
      </p:pic>
      <p:pic>
        <p:nvPicPr>
          <p:cNvPr id="14" name="그림 13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90961B9A-A1EF-CEEA-DD02-F94B1276A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34" y="2327249"/>
            <a:ext cx="2821531" cy="4425930"/>
          </a:xfrm>
          <a:prstGeom prst="rect">
            <a:avLst/>
          </a:prstGeom>
        </p:spPr>
      </p:pic>
      <p:pic>
        <p:nvPicPr>
          <p:cNvPr id="22" name="그림 21" descr="텍스트, 전자제품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E2BF812A-ED5B-85C5-0F79-70156735F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57" y="2327248"/>
            <a:ext cx="2137376" cy="442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8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9EA29C-AC6E-102A-B452-97B9DDD4447F}"/>
              </a:ext>
            </a:extLst>
          </p:cNvPr>
          <p:cNvSpPr txBox="1"/>
          <p:nvPr/>
        </p:nvSpPr>
        <p:spPr>
          <a:xfrm>
            <a:off x="417095" y="304800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비즈니스 모델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FBFC1-AED9-072C-DA96-F064D1CA6BC2}"/>
              </a:ext>
            </a:extLst>
          </p:cNvPr>
          <p:cNvSpPr txBox="1"/>
          <p:nvPr/>
        </p:nvSpPr>
        <p:spPr>
          <a:xfrm>
            <a:off x="792657" y="1297542"/>
            <a:ext cx="827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티클은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10%</a:t>
            </a: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거래 수수료</a:t>
            </a:r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그리고 </a:t>
            </a:r>
            <a:r>
              <a:rPr lang="en-US" altLang="ko-KR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10%</a:t>
            </a: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환불 수수료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취합니다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70B26-9BDE-94B2-0C69-9BC5726D7C91}"/>
              </a:ext>
            </a:extLst>
          </p:cNvPr>
          <p:cNvSpPr txBox="1"/>
          <p:nvPr/>
        </p:nvSpPr>
        <p:spPr>
          <a:xfrm>
            <a:off x="1345615" y="541702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시장 규모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F2026AF-D932-4593-5C00-79CB44D58F45}"/>
              </a:ext>
            </a:extLst>
          </p:cNvPr>
          <p:cNvSpPr/>
          <p:nvPr/>
        </p:nvSpPr>
        <p:spPr>
          <a:xfrm>
            <a:off x="765324" y="2390914"/>
            <a:ext cx="2207662" cy="22076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15</a:t>
            </a:r>
            <a:r>
              <a:rPr lang="ko-KR" altLang="en-US" sz="3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억 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040DE-A8EE-00FA-C47B-ECAAECED4314}"/>
              </a:ext>
            </a:extLst>
          </p:cNvPr>
          <p:cNvSpPr txBox="1"/>
          <p:nvPr/>
        </p:nvSpPr>
        <p:spPr>
          <a:xfrm>
            <a:off x="787771" y="4893800"/>
            <a:ext cx="2162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SAM </a:t>
            </a:r>
            <a:r>
              <a:rPr lang="ko-KR" altLang="en-US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중 </a:t>
            </a:r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만 명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B8BB6B6-6CE5-7BF0-5DCC-085669D0BAAB}"/>
              </a:ext>
            </a:extLst>
          </p:cNvPr>
          <p:cNvCxnSpPr/>
          <p:nvPr/>
        </p:nvCxnSpPr>
        <p:spPr>
          <a:xfrm>
            <a:off x="3455470" y="3558588"/>
            <a:ext cx="8900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2DDAC2-B87F-C256-C725-5DE7AC951DA2}"/>
              </a:ext>
            </a:extLst>
          </p:cNvPr>
          <p:cNvSpPr txBox="1"/>
          <p:nvPr/>
        </p:nvSpPr>
        <p:spPr>
          <a:xfrm>
            <a:off x="5461853" y="3284329"/>
            <a:ext cx="126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10%</a:t>
            </a:r>
            <a:endParaRPr lang="ko-KR" altLang="en-US" sz="44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47283-DCAB-1DFA-3009-568CC00EF96F}"/>
              </a:ext>
            </a:extLst>
          </p:cNvPr>
          <p:cNvSpPr txBox="1"/>
          <p:nvPr/>
        </p:nvSpPr>
        <p:spPr>
          <a:xfrm>
            <a:off x="4895194" y="4893800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거래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 / </a:t>
            </a:r>
            <a:r>
              <a:rPr lang="ko-KR" altLang="en-US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환불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수수료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E9426-C47C-8647-5CFE-7D43BA26A45C}"/>
              </a:ext>
            </a:extLst>
          </p:cNvPr>
          <p:cNvSpPr txBox="1"/>
          <p:nvPr/>
        </p:nvSpPr>
        <p:spPr>
          <a:xfrm>
            <a:off x="5372084" y="5417020"/>
            <a:ext cx="144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비즈니스 모델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A4A172D-35FF-76B7-BE54-5DC0914BF9F1}"/>
              </a:ext>
            </a:extLst>
          </p:cNvPr>
          <p:cNvCxnSpPr/>
          <p:nvPr/>
        </p:nvCxnSpPr>
        <p:spPr>
          <a:xfrm>
            <a:off x="7612923" y="3558588"/>
            <a:ext cx="8900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7E54B3-15D7-7AE1-782B-AC29F8D50DDF}"/>
              </a:ext>
            </a:extLst>
          </p:cNvPr>
          <p:cNvSpPr txBox="1"/>
          <p:nvPr/>
        </p:nvSpPr>
        <p:spPr>
          <a:xfrm>
            <a:off x="9275461" y="3284329"/>
            <a:ext cx="1955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1.5</a:t>
            </a:r>
            <a:r>
              <a:rPr lang="ko-KR" altLang="en-US" sz="4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억 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90AA38-B6D3-7AA0-DA9F-AC9CED6C01FB}"/>
              </a:ext>
            </a:extLst>
          </p:cNvPr>
          <p:cNvSpPr txBox="1"/>
          <p:nvPr/>
        </p:nvSpPr>
        <p:spPr>
          <a:xfrm>
            <a:off x="9588848" y="4893800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예상 수익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205EFB-22BA-30A6-1032-D8C0D6847002}"/>
              </a:ext>
            </a:extLst>
          </p:cNvPr>
          <p:cNvSpPr txBox="1"/>
          <p:nvPr/>
        </p:nvSpPr>
        <p:spPr>
          <a:xfrm>
            <a:off x="9591252" y="541702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2023-2024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9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500">
              <a:srgbClr val="101010"/>
            </a:gs>
            <a:gs pos="31000">
              <a:srgbClr val="10101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F2DC6-8BBC-189A-1F01-74477DE7D6EB}"/>
              </a:ext>
            </a:extLst>
          </p:cNvPr>
          <p:cNvSpPr txBox="1"/>
          <p:nvPr/>
        </p:nvSpPr>
        <p:spPr>
          <a:xfrm>
            <a:off x="417095" y="304800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시장 진입 전략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78909E-252D-190B-0CEF-739D4A974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9" y="2120950"/>
            <a:ext cx="1159965" cy="5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트랜드메카 | Seoul">
            <a:extLst>
              <a:ext uri="{FF2B5EF4-FFF2-40B4-BE49-F238E27FC236}">
                <a16:creationId xmlns:a16="http://schemas.microsoft.com/office/drawing/2014/main" id="{ACCF6389-7E0F-0512-A325-62068006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614" y="2126622"/>
            <a:ext cx="865909" cy="8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고고비투비 (gogob2b)">
            <a:extLst>
              <a:ext uri="{FF2B5EF4-FFF2-40B4-BE49-F238E27FC236}">
                <a16:creationId xmlns:a16="http://schemas.microsoft.com/office/drawing/2014/main" id="{3BE6E134-C236-95DA-A074-41728F2D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9" y="2782719"/>
            <a:ext cx="1159965" cy="5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8ABF52-7E16-06BF-8307-881BA100DCEC}"/>
              </a:ext>
            </a:extLst>
          </p:cNvPr>
          <p:cNvSpPr txBox="1"/>
          <p:nvPr/>
        </p:nvSpPr>
        <p:spPr>
          <a:xfrm>
            <a:off x="731134" y="1230943"/>
            <a:ext cx="2186817" cy="85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파트너십</a:t>
            </a:r>
            <a:endParaRPr lang="en-US" altLang="ko-KR" sz="20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신뢰할 수 있는 공급업체 </a:t>
            </a:r>
            <a:r>
              <a:rPr lang="en-US" altLang="ko-KR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C7672-9367-F87A-7084-2C21F559537D}"/>
              </a:ext>
            </a:extLst>
          </p:cNvPr>
          <p:cNvSpPr txBox="1"/>
          <p:nvPr/>
        </p:nvSpPr>
        <p:spPr>
          <a:xfrm>
            <a:off x="4972305" y="1109023"/>
            <a:ext cx="3106941" cy="1173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타겟 고객</a:t>
            </a:r>
            <a:endParaRPr lang="en-US" altLang="ko-KR" sz="20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유행에 민감함</a:t>
            </a:r>
            <a:endParaRPr lang="en-US" altLang="ko-KR" sz="1400" dirty="0">
              <a:solidFill>
                <a:srgbClr val="D1D5D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얕은 지인과 가벼운 생일 선물을 주고 받음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6" name="그림 15" descr="그래픽, 다채로움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57BDDBB5-E271-2AEA-B05C-0FBF3EB698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289" y="1676044"/>
            <a:ext cx="392028" cy="392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A6D4A0-00F7-9BEF-70EF-6C9F23845FDA}"/>
              </a:ext>
            </a:extLst>
          </p:cNvPr>
          <p:cNvSpPr txBox="1"/>
          <p:nvPr/>
        </p:nvSpPr>
        <p:spPr>
          <a:xfrm>
            <a:off x="4972304" y="5487313"/>
            <a:ext cx="3106940" cy="1173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타겟 고객의 친구</a:t>
            </a:r>
            <a:endParaRPr lang="en-US" altLang="ko-KR" sz="20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유행에 민감함</a:t>
            </a:r>
            <a:endParaRPr lang="en-US" altLang="ko-KR" sz="1400" dirty="0">
              <a:solidFill>
                <a:srgbClr val="D1D5D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얕은 지인과 가벼운 생일 선물을 주고 받음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1" name="그림 20" descr="휴대 전화, 스크린샷, 텍스트, 정보기기이(가) 표시된 사진&#10;&#10;자동 생성된 설명">
            <a:extLst>
              <a:ext uri="{FF2B5EF4-FFF2-40B4-BE49-F238E27FC236}">
                <a16:creationId xmlns:a16="http://schemas.microsoft.com/office/drawing/2014/main" id="{6E7325C9-DAE5-1824-E79D-68740ED0F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17" y="2519365"/>
            <a:ext cx="1313229" cy="2717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8A241A-F019-0096-B6C7-6C204B4B670E}"/>
              </a:ext>
            </a:extLst>
          </p:cNvPr>
          <p:cNvSpPr txBox="1"/>
          <p:nvPr/>
        </p:nvSpPr>
        <p:spPr>
          <a:xfrm>
            <a:off x="972223" y="3559618"/>
            <a:ext cx="1685077" cy="149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브랜드</a:t>
            </a:r>
            <a:endParaRPr lang="en-US" altLang="ko-KR" sz="20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명품 브랜드 </a:t>
            </a:r>
            <a:r>
              <a:rPr lang="en-US" altLang="ko-KR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</a:t>
            </a: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</a:t>
            </a:r>
            <a:endParaRPr lang="en-US" altLang="ko-KR" sz="1400" dirty="0">
              <a:solidFill>
                <a:srgbClr val="D1D5D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전자제품 브랜드 </a:t>
            </a:r>
            <a:r>
              <a:rPr lang="en-US" altLang="ko-KR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12</a:t>
            </a: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</a:t>
            </a:r>
            <a:endParaRPr lang="en-US" altLang="ko-KR" sz="1400" dirty="0">
              <a:solidFill>
                <a:srgbClr val="D1D5D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가구 브랜드 </a:t>
            </a:r>
            <a:r>
              <a:rPr lang="en-US" altLang="ko-KR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6" name="그림 25" descr="상징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36AD4CF3-E0C7-8B09-91D5-9E3A25E75F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8388">
            <a:off x="635369" y="5169181"/>
            <a:ext cx="789405" cy="569282"/>
          </a:xfrm>
          <a:prstGeom prst="rect">
            <a:avLst/>
          </a:prstGeom>
        </p:spPr>
      </p:pic>
      <p:pic>
        <p:nvPicPr>
          <p:cNvPr id="28" name="그림 27" descr="그래픽, 화이트, 상징, 블랙이(가) 표시된 사진&#10;&#10;자동 생성된 설명">
            <a:extLst>
              <a:ext uri="{FF2B5EF4-FFF2-40B4-BE49-F238E27FC236}">
                <a16:creationId xmlns:a16="http://schemas.microsoft.com/office/drawing/2014/main" id="{5BD79B56-5FC7-3A2D-5069-2E834911AC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8" y="4960083"/>
            <a:ext cx="1274968" cy="956883"/>
          </a:xfrm>
          <a:prstGeom prst="rect">
            <a:avLst/>
          </a:prstGeom>
        </p:spPr>
      </p:pic>
      <p:pic>
        <p:nvPicPr>
          <p:cNvPr id="30" name="그림 29" descr="상징, 그래픽, 폰트, 원이(가) 표시된 사진&#10;&#10;자동 생성된 설명">
            <a:extLst>
              <a:ext uri="{FF2B5EF4-FFF2-40B4-BE49-F238E27FC236}">
                <a16:creationId xmlns:a16="http://schemas.microsoft.com/office/drawing/2014/main" id="{2DEFF961-2DC0-4ECF-E6A7-467E8897D3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93" y="5760835"/>
            <a:ext cx="751300" cy="826720"/>
          </a:xfrm>
          <a:prstGeom prst="rect">
            <a:avLst/>
          </a:prstGeom>
        </p:spPr>
      </p:pic>
      <p:pic>
        <p:nvPicPr>
          <p:cNvPr id="1024" name="그림 1023" descr="폰트, 그래픽, 로고, 일렉트릭 블루이(가) 표시된 사진&#10;&#10;자동 생성된 설명">
            <a:extLst>
              <a:ext uri="{FF2B5EF4-FFF2-40B4-BE49-F238E27FC236}">
                <a16:creationId xmlns:a16="http://schemas.microsoft.com/office/drawing/2014/main" id="{5E499FE2-EDD7-8FFF-8C65-AC914625EF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" y="5975583"/>
            <a:ext cx="1022974" cy="363724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0708A4A6-7DBF-AD80-EBE9-320B9E2E01C8}"/>
              </a:ext>
            </a:extLst>
          </p:cNvPr>
          <p:cNvSpPr txBox="1"/>
          <p:nvPr/>
        </p:nvSpPr>
        <p:spPr>
          <a:xfrm>
            <a:off x="2240318" y="5189994"/>
            <a:ext cx="569387" cy="510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+18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A75911B1-B4B7-1556-F66E-015C59B45ED4}"/>
              </a:ext>
            </a:extLst>
          </p:cNvPr>
          <p:cNvSpPr txBox="1"/>
          <p:nvPr/>
        </p:nvSpPr>
        <p:spPr>
          <a:xfrm>
            <a:off x="2233905" y="5876218"/>
            <a:ext cx="582211" cy="510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+10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B86C5-3A00-CB0B-1408-C356A7D2CC66}"/>
              </a:ext>
            </a:extLst>
          </p:cNvPr>
          <p:cNvSpPr txBox="1"/>
          <p:nvPr/>
        </p:nvSpPr>
        <p:spPr>
          <a:xfrm>
            <a:off x="10016543" y="3591324"/>
            <a:ext cx="1723549" cy="744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Cherry Bomb One" panose="02000000000000000000" pitchFamily="2" charset="-128"/>
                <a:ea typeface="Cherry Bomb One" panose="02000000000000000000" pitchFamily="2" charset="-128"/>
              </a:rPr>
              <a:t>TIKKLE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Cherry Bomb One" panose="02000000000000000000" pitchFamily="2" charset="-128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5F2EA-BE15-A7FB-55C4-7F740C650464}"/>
              </a:ext>
            </a:extLst>
          </p:cNvPr>
          <p:cNvSpPr txBox="1"/>
          <p:nvPr/>
        </p:nvSpPr>
        <p:spPr>
          <a:xfrm>
            <a:off x="9113371" y="2214562"/>
            <a:ext cx="2537874" cy="85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인스타그램 타겟 광고</a:t>
            </a:r>
            <a:endParaRPr lang="en-US" altLang="ko-KR" sz="20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다가오는 생일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4A4DA7D-2C57-2C83-AD34-3CD6087CD71E}"/>
              </a:ext>
            </a:extLst>
          </p:cNvPr>
          <p:cNvCxnSpPr>
            <a:cxnSpLocks/>
          </p:cNvCxnSpPr>
          <p:nvPr/>
        </p:nvCxnSpPr>
        <p:spPr>
          <a:xfrm flipH="1" flipV="1">
            <a:off x="8442160" y="2426208"/>
            <a:ext cx="1378369" cy="10363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88F7F23-07EB-BA65-5484-40D03EC08612}"/>
              </a:ext>
            </a:extLst>
          </p:cNvPr>
          <p:cNvCxnSpPr>
            <a:cxnSpLocks/>
          </p:cNvCxnSpPr>
          <p:nvPr/>
        </p:nvCxnSpPr>
        <p:spPr>
          <a:xfrm>
            <a:off x="6555456" y="2777816"/>
            <a:ext cx="0" cy="22001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그래픽, 다채로움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7EFFBC27-6301-9890-7E9E-853F530AFD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90" y="3140128"/>
            <a:ext cx="392028" cy="3920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FB2356-1C47-B343-D9A5-2A219BD2B5D8}"/>
              </a:ext>
            </a:extLst>
          </p:cNvPr>
          <p:cNvSpPr txBox="1"/>
          <p:nvPr/>
        </p:nvSpPr>
        <p:spPr>
          <a:xfrm>
            <a:off x="3886728" y="3678646"/>
            <a:ext cx="2579552" cy="1173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자발적 컨텐츠 마케팅</a:t>
            </a:r>
            <a:endParaRPr lang="en-US" altLang="ko-KR" sz="20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 받을 기회의 확장</a:t>
            </a:r>
            <a:endParaRPr lang="en-US" altLang="ko-KR" sz="1400" dirty="0">
              <a:solidFill>
                <a:srgbClr val="D1D5D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유기적 이용자의 유입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2672C85-0149-2E44-BF6B-1E1425AAABBE}"/>
              </a:ext>
            </a:extLst>
          </p:cNvPr>
          <p:cNvCxnSpPr>
            <a:cxnSpLocks/>
          </p:cNvCxnSpPr>
          <p:nvPr/>
        </p:nvCxnSpPr>
        <p:spPr>
          <a:xfrm>
            <a:off x="3473107" y="971863"/>
            <a:ext cx="0" cy="543103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7B44C2C-40AB-3B72-5D53-C9EE15DBB076}"/>
              </a:ext>
            </a:extLst>
          </p:cNvPr>
          <p:cNvCxnSpPr>
            <a:cxnSpLocks/>
          </p:cNvCxnSpPr>
          <p:nvPr/>
        </p:nvCxnSpPr>
        <p:spPr>
          <a:xfrm flipV="1">
            <a:off x="8610200" y="4584192"/>
            <a:ext cx="1210329" cy="126808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3DB9561-BC9E-7116-03DB-A18D9B541E84}"/>
              </a:ext>
            </a:extLst>
          </p:cNvPr>
          <p:cNvSpPr txBox="1"/>
          <p:nvPr/>
        </p:nvSpPr>
        <p:spPr>
          <a:xfrm>
            <a:off x="8918086" y="5107830"/>
            <a:ext cx="2392001" cy="1173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B00" panose="02000503000000000000" pitchFamily="2" charset="-127"/>
              </a:rPr>
              <a:t>회원가입</a:t>
            </a:r>
            <a:endParaRPr lang="en-US" altLang="ko-KR" sz="2000" dirty="0">
              <a:solidFill>
                <a:schemeClr val="bg1"/>
              </a:solidFill>
              <a:latin typeface="AppleSDGothicNeoE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선물을 주기 위한 등록</a:t>
            </a:r>
            <a:endParaRPr lang="en-US" altLang="ko-KR" sz="1400" dirty="0">
              <a:solidFill>
                <a:srgbClr val="D1D5D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D1D5D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본인의 생일을 위한 서비스 이용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A8F83-53E4-BA47-8F7F-1DCB0C52A89A}"/>
              </a:ext>
            </a:extLst>
          </p:cNvPr>
          <p:cNvSpPr txBox="1"/>
          <p:nvPr/>
        </p:nvSpPr>
        <p:spPr>
          <a:xfrm>
            <a:off x="3654289" y="819079"/>
            <a:ext cx="13612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FF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고객 유치 전략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EC463-52A4-4B96-00D8-EB3F7D32FAA4}"/>
              </a:ext>
            </a:extLst>
          </p:cNvPr>
          <p:cNvSpPr txBox="1"/>
          <p:nvPr/>
        </p:nvSpPr>
        <p:spPr>
          <a:xfrm>
            <a:off x="558219" y="819079"/>
            <a:ext cx="1717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FF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이미 확보한 파트너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FD146EA-70A0-F9CE-BFF6-C04716F1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57" y="3148360"/>
            <a:ext cx="865481" cy="2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6907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3379</TotalTime>
  <Words>1496</Words>
  <Application>Microsoft Office PowerPoint</Application>
  <PresentationFormat>와이드스크린</PresentationFormat>
  <Paragraphs>288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AppleSDGothicNeoB00</vt:lpstr>
      <vt:lpstr>AppleSDGothicNeoEB00</vt:lpstr>
      <vt:lpstr>AppleSDGothicNeoH00</vt:lpstr>
      <vt:lpstr>AppleSDGothicNeoM00</vt:lpstr>
      <vt:lpstr>AppleSDGothicNeoR00</vt:lpstr>
      <vt:lpstr>Cherry Bomb One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흥규 이</dc:creator>
  <cp:lastModifiedBy>흥규 이</cp:lastModifiedBy>
  <cp:revision>8</cp:revision>
  <dcterms:created xsi:type="dcterms:W3CDTF">2023-10-23T01:56:51Z</dcterms:created>
  <dcterms:modified xsi:type="dcterms:W3CDTF">2023-11-03T14:25:57Z</dcterms:modified>
</cp:coreProperties>
</file>